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46"/>
  </p:notesMasterIdLst>
  <p:handoutMasterIdLst>
    <p:handoutMasterId r:id="rId47"/>
  </p:handoutMasterIdLst>
  <p:sldIdLst>
    <p:sldId id="1834" r:id="rId2"/>
    <p:sldId id="368" r:id="rId3"/>
    <p:sldId id="1854" r:id="rId4"/>
    <p:sldId id="370" r:id="rId5"/>
    <p:sldId id="1855" r:id="rId6"/>
    <p:sldId id="371" r:id="rId7"/>
    <p:sldId id="1880" r:id="rId8"/>
    <p:sldId id="388" r:id="rId9"/>
    <p:sldId id="386" r:id="rId10"/>
    <p:sldId id="1883" r:id="rId11"/>
    <p:sldId id="1918" r:id="rId12"/>
    <p:sldId id="1920" r:id="rId13"/>
    <p:sldId id="1887" r:id="rId14"/>
    <p:sldId id="1837" r:id="rId15"/>
    <p:sldId id="1924" r:id="rId16"/>
    <p:sldId id="1845" r:id="rId17"/>
    <p:sldId id="1779" r:id="rId18"/>
    <p:sldId id="1911" r:id="rId19"/>
    <p:sldId id="1847" r:id="rId20"/>
    <p:sldId id="1889" r:id="rId21"/>
    <p:sldId id="414" r:id="rId22"/>
    <p:sldId id="396" r:id="rId23"/>
    <p:sldId id="397" r:id="rId24"/>
    <p:sldId id="886" r:id="rId25"/>
    <p:sldId id="1896" r:id="rId26"/>
    <p:sldId id="1897" r:id="rId27"/>
    <p:sldId id="1893" r:id="rId28"/>
    <p:sldId id="415" r:id="rId29"/>
    <p:sldId id="1899" r:id="rId30"/>
    <p:sldId id="418" r:id="rId31"/>
    <p:sldId id="1900" r:id="rId32"/>
    <p:sldId id="1901" r:id="rId33"/>
    <p:sldId id="420" r:id="rId34"/>
    <p:sldId id="1905" r:id="rId35"/>
    <p:sldId id="1902" r:id="rId36"/>
    <p:sldId id="422" r:id="rId37"/>
    <p:sldId id="421" r:id="rId38"/>
    <p:sldId id="1906" r:id="rId39"/>
    <p:sldId id="424" r:id="rId40"/>
    <p:sldId id="1908" r:id="rId41"/>
    <p:sldId id="423" r:id="rId42"/>
    <p:sldId id="1923" r:id="rId43"/>
    <p:sldId id="1778" r:id="rId44"/>
    <p:sldId id="1894" r:id="rId45"/>
  </p:sldIdLst>
  <p:sldSz cx="9144000" cy="5143500" type="screen16x9"/>
  <p:notesSz cx="7315200" cy="96012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04" autoAdjust="0"/>
    <p:restoredTop sz="75334" autoAdjust="0"/>
  </p:normalViewPr>
  <p:slideViewPr>
    <p:cSldViewPr>
      <p:cViewPr varScale="1">
        <p:scale>
          <a:sx n="115" d="100"/>
          <a:sy n="115" d="100"/>
        </p:scale>
        <p:origin x="880" y="184"/>
      </p:cViewPr>
      <p:guideLst>
        <p:guide orient="horz" pos="1620"/>
        <p:guide pos="2880"/>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4/11/25</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4/11/25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2375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002448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187508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151938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the simple feedforward network can be applied to NLP tasks.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5516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3358800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3430758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6184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p>
          <a:p>
            <a:endParaRPr lang="en-US" dirty="0"/>
          </a:p>
          <a:p>
            <a:r>
              <a:rPr lang="en-US" dirty="0"/>
              <a:t>CLICK</a:t>
            </a:r>
          </a:p>
          <a:p>
            <a:r>
              <a:rPr lang="en-US" dirty="0"/>
              <a:t>we run a forward pass through the network, computing the system output y-hat. CLICK</a:t>
            </a:r>
          </a:p>
          <a:p>
            <a:endParaRPr lang="en-US" dirty="0"/>
          </a:p>
          <a:p>
            <a:r>
              <a:rPr lang="en-US" dirty="0"/>
              <a:t>Then we compare y-hat to the true answer y, CLICK to get a loss for this example.  CLICK Then CLICK we do a backward pass through the network, computing the gradients we need to update the weights.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224535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591543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pPr>
                <a:defRPr/>
              </a:pPr>
              <a:t>23</a:t>
            </a:fld>
            <a:endParaRPr lang="en-US"/>
          </a:p>
        </p:txBody>
      </p:sp>
    </p:spTree>
    <p:extLst>
      <p:ext uri="{BB962C8B-B14F-4D97-AF65-F5344CB8AC3E}">
        <p14:creationId xmlns:p14="http://schemas.microsoft.com/office/powerpoint/2010/main" val="2154543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graident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a:t>
            </a:r>
          </a:p>
          <a:p>
            <a:endParaRPr kumimoji="1" lang="en-US" sz="1200" kern="1200" dirty="0">
              <a:solidFill>
                <a:schemeClr val="tx1"/>
              </a:solidFill>
              <a:effectLst/>
              <a:latin typeface="Arial" pitchFamily="-65" charset="0"/>
              <a:ea typeface="ＭＳ Ｐゴシック" pitchFamily="-65" charset="-128"/>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1" lang="en-US" sz="1200" kern="1200" dirty="0">
                <a:solidFill>
                  <a:schemeClr val="tx1"/>
                </a:solidFill>
                <a:effectLst/>
                <a:latin typeface="Arial" pitchFamily="-65" charset="0"/>
                <a:ea typeface="ＭＳ Ｐゴシック"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915654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942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52731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55689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D=2*b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757330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without my messy handwriting.</a:t>
            </a:r>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4148778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60287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2493653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37341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628405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646621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54938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658086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p>
          <a:p>
            <a:endParaRPr lang="en-US" sz="12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762877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Of course computation graphs for real neural networks are much more complex. Here's a sample computation graph for a 2-layer neural network with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0 = 2,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1 = 2, and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2 =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2855699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order to do the backward pass, we’ll need to know the derivatives of all the functions in the graph. We already saw in Section </a:t>
            </a:r>
            <a:r>
              <a:rPr lang="en-US" sz="900" b="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the derivative of the sigmoid </a:t>
            </a:r>
            <a:r>
              <a:rPr lang="el-GR" sz="900" kern="1200" dirty="0">
                <a:solidFill>
                  <a:schemeClr val="tx1"/>
                </a:solidFill>
                <a:effectLst/>
                <a:latin typeface="+mn-lt"/>
                <a:ea typeface="+mn-ea"/>
                <a:cs typeface="+mn-cs"/>
              </a:rPr>
              <a:t>σ : </a:t>
            </a:r>
            <a:endParaRPr lang="el-GR" dirty="0"/>
          </a:p>
          <a:p>
            <a:endParaRPr lang="en-US" dirty="0"/>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derivative of the </a:t>
            </a:r>
            <a:r>
              <a:rPr lang="en-US" sz="900" kern="1200" dirty="0" err="1">
                <a:solidFill>
                  <a:schemeClr val="tx1"/>
                </a:solidFill>
                <a:effectLst/>
                <a:latin typeface="+mn-lt"/>
                <a:ea typeface="+mn-ea"/>
                <a:cs typeface="+mn-cs"/>
              </a:rPr>
              <a:t>ReLU</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088316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weights that need updating (those for which we need to know the partial derivative of the loss function) are shown in orange .</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So for a particular example x1,x2, we would run the forward pass, assign values to each of our nodes, and then starting with this last node, run backwards pass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596726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2866782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273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3813090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308656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655930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836456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4/11/25</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4/11/25</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4/11/25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4/11/25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t>4/11/25</a:t>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4/11/25</a:t>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482"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3.emf"/><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5.emf"/><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8.emf"/><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70.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3.emf"/><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3.emf"/><Relationship Id="rId5" Type="http://schemas.openxmlformats.org/officeDocument/2006/relationships/image" Target="../media/image34.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6.emf"/><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0.emf"/><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0.emf"/><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38.emf"/><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8455895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p>
        </p:txBody>
      </p:sp>
      <p:sp>
        <p:nvSpPr>
          <p:cNvPr id="51" name="Rectangle 50">
            <a:extLst>
              <a:ext uri="{FF2B5EF4-FFF2-40B4-BE49-F238E27FC236}">
                <a16:creationId xmlns:a16="http://schemas.microsoft.com/office/drawing/2014/main" id="{F1DC957F-7EF1-524E-AAB7-58302FC06939}"/>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B90A195-4711-6847-A1F0-43F79543E664}"/>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090BEB-C0C3-7B40-B981-48FF02071684}"/>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3206997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83A3B05F-6BB6-2A4F-BA3C-2AA27D156CCD}"/>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C8D85BA-73D8-8D49-8E9D-6DBB48F7AC9B}"/>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8C8D85BA-73D8-8D49-8E9D-6DBB48F7AC9B}"/>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6E8BACF-CDD5-CB45-A299-48BDFA9718E6}"/>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76E8BACF-CDD5-CB45-A299-48BDFA9718E6}"/>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623869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a:t>
            </a:r>
            <a:r>
              <a:rPr lang="en-US" b="0" dirty="0" err="1"/>
              <a:t>softmax</a:t>
            </a:r>
            <a:r>
              <a:rPr lang="en-US" b="0" dirty="0"/>
              <a:t>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7384023" y="1487908"/>
            <a:ext cx="2310652" cy="523220"/>
          </a:xfrm>
          <a:prstGeom prst="rect">
            <a:avLst/>
          </a:prstGeom>
        </p:spPr>
        <p:txBody>
          <a:bodyPr wrap="square">
            <a:spAutoFit/>
          </a:bodyPr>
          <a:lstStyle/>
          <a:p>
            <a:r>
              <a:rPr lang="en-US" sz="2800" dirty="0">
                <a:solidFill>
                  <a:schemeClr val="tx2"/>
                </a:solidFill>
              </a:rPr>
              <a:t>y is a vector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5D61C3-8105-DE47-94D9-A3650463975A}"/>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5BE0589-CBC0-6947-B195-A9C9927017D7}"/>
                  </a:ext>
                </a:extLst>
              </p:cNvPr>
              <p:cNvSpPr txBox="1"/>
              <p:nvPr/>
            </p:nvSpPr>
            <p:spPr>
              <a:xfrm>
                <a:off x="5906753" y="885680"/>
                <a:ext cx="26314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a:blip r:embed="rId5"/>
                <a:stretch>
                  <a:fillRect l="-2885" r="-4808" b="-34211"/>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3578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a:xfrm>
            <a:off x="3460240" y="445769"/>
            <a:ext cx="5009393" cy="4046221"/>
          </a:xfrm>
        </p:spPr>
        <p:txBody>
          <a:bodyPr>
            <a:normAutofit/>
          </a:bodyPr>
          <a:lstStyle/>
          <a:p>
            <a:r>
              <a:rPr lang="en-US" sz="3000" dirty="0">
                <a:solidFill>
                  <a:schemeClr val="tx2"/>
                </a:solidFill>
              </a:rPr>
              <a:t>Applying feedforward networks to NLP tasks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690997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3430-79BF-FD46-9D0F-51DECC01C94D}"/>
              </a:ext>
            </a:extLst>
          </p:cNvPr>
          <p:cNvSpPr>
            <a:spLocks noGrp="1"/>
          </p:cNvSpPr>
          <p:nvPr>
            <p:ph type="title"/>
          </p:nvPr>
        </p:nvSpPr>
        <p:spPr/>
        <p:txBody>
          <a:bodyPr/>
          <a:lstStyle/>
          <a:p>
            <a:r>
              <a:rPr lang="en-US" dirty="0"/>
              <a:t>Use cases for feedforward networks</a:t>
            </a:r>
            <a:endParaRPr lang="en-US" b="0" dirty="0"/>
          </a:p>
        </p:txBody>
      </p:sp>
      <p:sp>
        <p:nvSpPr>
          <p:cNvPr id="3" name="Content Placeholder 2">
            <a:extLst>
              <a:ext uri="{FF2B5EF4-FFF2-40B4-BE49-F238E27FC236}">
                <a16:creationId xmlns:a16="http://schemas.microsoft.com/office/drawing/2014/main" id="{D50E0E47-2118-B143-B41A-308F3C7B2759}"/>
              </a:ext>
            </a:extLst>
          </p:cNvPr>
          <p:cNvSpPr>
            <a:spLocks noGrp="1"/>
          </p:cNvSpPr>
          <p:nvPr>
            <p:ph idx="1"/>
          </p:nvPr>
        </p:nvSpPr>
        <p:spPr>
          <a:xfrm>
            <a:off x="822960" y="1123950"/>
            <a:ext cx="8016238" cy="4019550"/>
          </a:xfrm>
        </p:spPr>
        <p:txBody>
          <a:bodyPr/>
          <a:lstStyle/>
          <a:p>
            <a:r>
              <a:rPr lang="en-US" dirty="0"/>
              <a:t>In our context so far:</a:t>
            </a:r>
          </a:p>
          <a:p>
            <a:pPr marL="608005" lvl="1" indent="-457200">
              <a:lnSpc>
                <a:spcPct val="100000"/>
              </a:lnSpc>
              <a:spcAft>
                <a:spcPts val="900"/>
              </a:spcAft>
              <a:buFont typeface="+mj-lt"/>
              <a:buAutoNum type="arabicPeriod"/>
            </a:pPr>
            <a:r>
              <a:rPr lang="en-US" sz="2800" dirty="0"/>
              <a:t>Text classification</a:t>
            </a:r>
          </a:p>
          <a:p>
            <a:pPr marL="608005" lvl="1" indent="-457200">
              <a:lnSpc>
                <a:spcPct val="100000"/>
              </a:lnSpc>
              <a:spcAft>
                <a:spcPts val="900"/>
              </a:spcAft>
              <a:buFont typeface="+mj-lt"/>
              <a:buAutoNum type="arabicPeriod"/>
            </a:pPr>
            <a:r>
              <a:rPr lang="en-US" sz="2800" dirty="0"/>
              <a:t>Language modeling</a:t>
            </a:r>
          </a:p>
        </p:txBody>
      </p:sp>
      <p:sp>
        <p:nvSpPr>
          <p:cNvPr id="4" name="Slide Number Placeholder 3">
            <a:extLst>
              <a:ext uri="{FF2B5EF4-FFF2-40B4-BE49-F238E27FC236}">
                <a16:creationId xmlns:a16="http://schemas.microsoft.com/office/drawing/2014/main" id="{4CBE33F6-90A1-2C4A-8F89-296B1D0733B6}"/>
              </a:ext>
            </a:extLst>
          </p:cNvPr>
          <p:cNvSpPr>
            <a:spLocks noGrp="1"/>
          </p:cNvSpPr>
          <p:nvPr>
            <p:ph type="sldNum" sz="quarter" idx="12"/>
          </p:nvPr>
        </p:nvSpPr>
        <p:spPr/>
        <p:txBody>
          <a:bodyPr/>
          <a:lstStyle/>
          <a:p>
            <a:pPr>
              <a:defRPr/>
            </a:pPr>
            <a:fld id="{713DD8BE-556E-3440-9013-11CC5588178D}" type="slidenum">
              <a:rPr lang="en-US" smtClean="0"/>
              <a:pPr>
                <a:defRPr/>
              </a:pPr>
              <a:t>14</a:t>
            </a:fld>
            <a:endParaRPr lang="en-US"/>
          </a:p>
        </p:txBody>
      </p:sp>
    </p:spTree>
    <p:extLst>
      <p:ext uri="{BB962C8B-B14F-4D97-AF65-F5344CB8AC3E}">
        <p14:creationId xmlns:p14="http://schemas.microsoft.com/office/powerpoint/2010/main" val="424754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A0B431-34B2-9695-2B17-0348F39DED46}"/>
              </a:ext>
            </a:extLst>
          </p:cNvPr>
          <p:cNvSpPr>
            <a:spLocks noGrp="1"/>
          </p:cNvSpPr>
          <p:nvPr>
            <p:ph idx="1"/>
          </p:nvPr>
        </p:nvSpPr>
        <p:spPr/>
        <p:txBody>
          <a:bodyPr/>
          <a:lstStyle/>
          <a:p>
            <a:endParaRPr/>
          </a:p>
        </p:txBody>
      </p:sp>
      <p:pic>
        <p:nvPicPr>
          <p:cNvPr id="4" name="Picture 3">
            <a:extLst>
              <a:ext uri="{FF2B5EF4-FFF2-40B4-BE49-F238E27FC236}">
                <a16:creationId xmlns:a16="http://schemas.microsoft.com/office/drawing/2014/main" id="{17A4B007-0C98-C988-8A4F-B26DA4B91A0E}"/>
              </a:ext>
            </a:extLst>
          </p:cNvPr>
          <p:cNvPicPr>
            <a:picLocks noChangeAspect="1"/>
          </p:cNvPicPr>
          <p:nvPr/>
        </p:nvPicPr>
        <p:blipFill>
          <a:blip r:embed="rId3"/>
          <a:stretch>
            <a:fillRect/>
          </a:stretch>
        </p:blipFill>
        <p:spPr>
          <a:xfrm>
            <a:off x="685800" y="822429"/>
            <a:ext cx="7772400" cy="4184442"/>
          </a:xfrm>
          <a:prstGeom prst="rect">
            <a:avLst/>
          </a:prstGeom>
        </p:spPr>
      </p:pic>
      <p:sp>
        <p:nvSpPr>
          <p:cNvPr id="2" name="Title 6">
            <a:extLst>
              <a:ext uri="{FF2B5EF4-FFF2-40B4-BE49-F238E27FC236}">
                <a16:creationId xmlns:a16="http://schemas.microsoft.com/office/drawing/2014/main" id="{F93C58C8-04C8-ACF9-C35D-65C7268C3EF7}"/>
              </a:ext>
            </a:extLst>
          </p:cNvPr>
          <p:cNvSpPr>
            <a:spLocks noGrp="1"/>
          </p:cNvSpPr>
          <p:nvPr>
            <p:ph type="title"/>
          </p:nvPr>
        </p:nvSpPr>
        <p:spPr>
          <a:xfrm>
            <a:off x="533400" y="291153"/>
            <a:ext cx="8610600" cy="451797"/>
          </a:xfrm>
        </p:spPr>
        <p:txBody>
          <a:bodyPr>
            <a:noAutofit/>
          </a:bodyPr>
          <a:lstStyle/>
          <a:p>
            <a:r>
              <a:rPr lang="en-US" sz="2800" dirty="0"/>
              <a:t>Neural Net Classification with classical features</a:t>
            </a:r>
            <a:endParaRPr lang="en-US" sz="2800" b="0" dirty="0"/>
          </a:p>
        </p:txBody>
      </p:sp>
    </p:spTree>
    <p:extLst>
      <p:ext uri="{BB962C8B-B14F-4D97-AF65-F5344CB8AC3E}">
        <p14:creationId xmlns:p14="http://schemas.microsoft.com/office/powerpoint/2010/main" val="999991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16</a:t>
            </a:fld>
            <a:endParaRPr lang="en-US"/>
          </a:p>
        </p:txBody>
      </p:sp>
      <p:sp>
        <p:nvSpPr>
          <p:cNvPr id="7" name="Title 6"/>
          <p:cNvSpPr>
            <a:spLocks noGrp="1"/>
          </p:cNvSpPr>
          <p:nvPr>
            <p:ph type="title"/>
          </p:nvPr>
        </p:nvSpPr>
        <p:spPr>
          <a:xfrm>
            <a:off x="533400" y="291153"/>
            <a:ext cx="8610600" cy="451797"/>
          </a:xfrm>
        </p:spPr>
        <p:txBody>
          <a:bodyPr>
            <a:noAutofit/>
          </a:bodyPr>
          <a:lstStyle/>
          <a:p>
            <a:r>
              <a:rPr lang="en-US" sz="2800" dirty="0"/>
              <a:t>Neural Net Classification with embeddings as input features</a:t>
            </a:r>
            <a:endParaRPr lang="en-US" sz="2800" b="0" dirty="0"/>
          </a:p>
        </p:txBody>
      </p:sp>
      <p:pic>
        <p:nvPicPr>
          <p:cNvPr id="2" name="Picture 1">
            <a:extLst>
              <a:ext uri="{FF2B5EF4-FFF2-40B4-BE49-F238E27FC236}">
                <a16:creationId xmlns:a16="http://schemas.microsoft.com/office/drawing/2014/main" id="{29DDCDF3-2D20-B685-F6F3-FF3341FB839B}"/>
              </a:ext>
            </a:extLst>
          </p:cNvPr>
          <p:cNvPicPr>
            <a:picLocks noChangeAspect="1"/>
          </p:cNvPicPr>
          <p:nvPr/>
        </p:nvPicPr>
        <p:blipFill>
          <a:blip r:embed="rId2"/>
          <a:stretch>
            <a:fillRect/>
          </a:stretch>
        </p:blipFill>
        <p:spPr>
          <a:xfrm>
            <a:off x="838200" y="970082"/>
            <a:ext cx="7772400" cy="4053591"/>
          </a:xfrm>
          <a:prstGeom prst="rect">
            <a:avLst/>
          </a:prstGeom>
        </p:spPr>
      </p:pic>
    </p:spTree>
    <p:extLst>
      <p:ext uri="{BB962C8B-B14F-4D97-AF65-F5344CB8AC3E}">
        <p14:creationId xmlns:p14="http://schemas.microsoft.com/office/powerpoint/2010/main" val="2374579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C561-29DD-BF48-A683-CF35CBE0F2BF}"/>
              </a:ext>
            </a:extLst>
          </p:cNvPr>
          <p:cNvSpPr>
            <a:spLocks noGrp="1"/>
          </p:cNvSpPr>
          <p:nvPr>
            <p:ph type="title"/>
          </p:nvPr>
        </p:nvSpPr>
        <p:spPr/>
        <p:txBody>
          <a:bodyPr/>
          <a:lstStyle/>
          <a:p>
            <a:r>
              <a:rPr lang="en-US" b="0" dirty="0"/>
              <a:t>Issue: texts come in different sizes</a:t>
            </a:r>
          </a:p>
        </p:txBody>
      </p:sp>
      <p:sp>
        <p:nvSpPr>
          <p:cNvPr id="3" name="Content Placeholder 2">
            <a:extLst>
              <a:ext uri="{FF2B5EF4-FFF2-40B4-BE49-F238E27FC236}">
                <a16:creationId xmlns:a16="http://schemas.microsoft.com/office/drawing/2014/main" id="{2B0A435D-744E-2349-92DA-9473D3C01EC0}"/>
              </a:ext>
            </a:extLst>
          </p:cNvPr>
          <p:cNvSpPr>
            <a:spLocks noGrp="1"/>
          </p:cNvSpPr>
          <p:nvPr>
            <p:ph idx="1"/>
          </p:nvPr>
        </p:nvSpPr>
        <p:spPr>
          <a:xfrm>
            <a:off x="822960" y="1047750"/>
            <a:ext cx="8092440" cy="4095750"/>
          </a:xfrm>
        </p:spPr>
        <p:txBody>
          <a:bodyPr>
            <a:normAutofit/>
          </a:bodyPr>
          <a:lstStyle/>
          <a:p>
            <a:r>
              <a:rPr lang="en-US" dirty="0"/>
              <a:t>This assumes a fixed size length (3)!  </a:t>
            </a:r>
            <a:endParaRPr lang="en-US" sz="1600" dirty="0"/>
          </a:p>
          <a:p>
            <a:pPr marL="514350" indent="-514350">
              <a:buFont typeface="+mj-lt"/>
              <a:buAutoNum type="arabicPeriod"/>
            </a:pPr>
            <a:endParaRPr lang="en-US" sz="2600" dirty="0"/>
          </a:p>
          <a:p>
            <a:pPr marL="514350" indent="-514350">
              <a:buFont typeface="+mj-lt"/>
              <a:buAutoNum type="arabicPeriod"/>
            </a:pPr>
            <a:endParaRPr lang="en-US" sz="2600" dirty="0"/>
          </a:p>
          <a:p>
            <a:pPr marL="514350" indent="-514350">
              <a:buFont typeface="+mj-lt"/>
              <a:buAutoNum type="arabicPeriod"/>
            </a:pPr>
            <a:r>
              <a:rPr lang="en-US" sz="2600" dirty="0"/>
              <a:t>Zero padding (input length = length of longest sentence)</a:t>
            </a:r>
            <a:endParaRPr lang="en-US" dirty="0"/>
          </a:p>
          <a:p>
            <a:pPr marL="514350" indent="-514350">
              <a:buFont typeface="+mj-lt"/>
              <a:buAutoNum type="arabicPeriod"/>
            </a:pPr>
            <a:r>
              <a:rPr lang="en-US" sz="2600" dirty="0"/>
              <a:t>Create a single "sentence embedding" (the same dimensionality as a word) to represent all the words</a:t>
            </a:r>
          </a:p>
          <a:p>
            <a:pPr marL="800100" lvl="1" indent="-341313">
              <a:buFont typeface="Arial" panose="020B0604020202020204" pitchFamily="34" charset="0"/>
              <a:buChar char="•"/>
            </a:pPr>
            <a:r>
              <a:rPr lang="en-US" dirty="0"/>
              <a:t>Take the mean or element-wise max of all the word embeddings</a:t>
            </a:r>
          </a:p>
        </p:txBody>
      </p:sp>
      <p:sp>
        <p:nvSpPr>
          <p:cNvPr id="4" name="Slide Number Placeholder 3">
            <a:extLst>
              <a:ext uri="{FF2B5EF4-FFF2-40B4-BE49-F238E27FC236}">
                <a16:creationId xmlns:a16="http://schemas.microsoft.com/office/drawing/2014/main" id="{85C97C1B-4D2A-5E49-BB1D-70F495D59763}"/>
              </a:ext>
            </a:extLst>
          </p:cNvPr>
          <p:cNvSpPr>
            <a:spLocks noGrp="1"/>
          </p:cNvSpPr>
          <p:nvPr>
            <p:ph type="sldNum" sz="quarter" idx="12"/>
          </p:nvPr>
        </p:nvSpPr>
        <p:spPr/>
        <p:txBody>
          <a:bodyPr/>
          <a:lstStyle/>
          <a:p>
            <a:pPr>
              <a:defRPr/>
            </a:pPr>
            <a:fld id="{713DD8BE-556E-3440-9013-11CC5588178D}" type="slidenum">
              <a:rPr lang="en-US" smtClean="0"/>
              <a:pPr>
                <a:defRPr/>
              </a:pPr>
              <a:t>17</a:t>
            </a:fld>
            <a:endParaRPr lang="en-US" dirty="0"/>
          </a:p>
        </p:txBody>
      </p:sp>
      <p:pic>
        <p:nvPicPr>
          <p:cNvPr id="5" name="Picture 4">
            <a:extLst>
              <a:ext uri="{FF2B5EF4-FFF2-40B4-BE49-F238E27FC236}">
                <a16:creationId xmlns:a16="http://schemas.microsoft.com/office/drawing/2014/main" id="{1EFF0CBA-017B-8943-A3FC-97687B7800C5}"/>
              </a:ext>
            </a:extLst>
          </p:cNvPr>
          <p:cNvPicPr>
            <a:picLocks noChangeAspect="1"/>
          </p:cNvPicPr>
          <p:nvPr/>
        </p:nvPicPr>
        <p:blipFill rotWithShape="1">
          <a:blip r:embed="rId2">
            <a:extLst>
              <a:ext uri="{28A0092B-C50C-407E-A947-70E740481C1C}">
                <a14:useLocalDpi xmlns:a14="http://schemas.microsoft.com/office/drawing/2010/main" val="0"/>
              </a:ext>
            </a:extLst>
          </a:blip>
          <a:srcRect l="26871" t="61639" r="7824"/>
          <a:stretch/>
        </p:blipFill>
        <p:spPr>
          <a:xfrm>
            <a:off x="5867400" y="817920"/>
            <a:ext cx="2819400" cy="1152867"/>
          </a:xfrm>
          <a:prstGeom prst="rect">
            <a:avLst/>
          </a:prstGeom>
        </p:spPr>
      </p:pic>
    </p:spTree>
    <p:extLst>
      <p:ext uri="{BB962C8B-B14F-4D97-AF65-F5344CB8AC3E}">
        <p14:creationId xmlns:p14="http://schemas.microsoft.com/office/powerpoint/2010/main" val="353316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p>
          <a:p>
            <a:r>
              <a:rPr lang="en-US" b="1" dirty="0"/>
              <a:t>Problem</a:t>
            </a:r>
            <a:r>
              <a:rPr lang="en-US" dirty="0"/>
              <a:t>: Now we’re dealing with sequences of arbitrary length.</a:t>
            </a:r>
          </a:p>
          <a:p>
            <a:r>
              <a:rPr lang="en-US" b="1" dirty="0"/>
              <a:t>Solution</a:t>
            </a:r>
            <a:r>
              <a:rPr lang="en-US" dirty="0"/>
              <a:t>: Sliding windows (of fixed length)</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18</a:t>
            </a:fld>
            <a:endParaRPr lang="en-US"/>
          </a:p>
        </p:txBody>
      </p:sp>
      <p:pic>
        <p:nvPicPr>
          <p:cNvPr id="7" name="Picture 6" descr="L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761" y="3943351"/>
            <a:ext cx="4394200" cy="641553"/>
          </a:xfrm>
          <a:prstGeom prst="rect">
            <a:avLst/>
          </a:prstGeom>
        </p:spPr>
      </p:pic>
    </p:spTree>
    <p:extLst>
      <p:ext uri="{BB962C8B-B14F-4D97-AF65-F5344CB8AC3E}">
        <p14:creationId xmlns:p14="http://schemas.microsoft.com/office/powerpoint/2010/main" val="15580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19</a:t>
            </a:fld>
            <a:endParaRPr lang="en-US"/>
          </a:p>
        </p:txBody>
      </p:sp>
      <p:sp>
        <p:nvSpPr>
          <p:cNvPr id="7" name="Title 6"/>
          <p:cNvSpPr>
            <a:spLocks noGrp="1"/>
          </p:cNvSpPr>
          <p:nvPr>
            <p:ph type="title"/>
          </p:nvPr>
        </p:nvSpPr>
        <p:spPr>
          <a:xfrm>
            <a:off x="822960" y="119702"/>
            <a:ext cx="4720590" cy="680397"/>
          </a:xfrm>
        </p:spPr>
        <p:txBody>
          <a:bodyPr/>
          <a:lstStyle/>
          <a:p>
            <a:r>
              <a:rPr lang="en-US" b="0" dirty="0"/>
              <a:t>Neural Language Model </a:t>
            </a:r>
          </a:p>
        </p:txBody>
      </p:sp>
      <p:pic>
        <p:nvPicPr>
          <p:cNvPr id="2" name="Picture 1">
            <a:extLst>
              <a:ext uri="{FF2B5EF4-FFF2-40B4-BE49-F238E27FC236}">
                <a16:creationId xmlns:a16="http://schemas.microsoft.com/office/drawing/2014/main" id="{0EDDF0F7-BF84-7C48-ACA6-D2CFE14DA9C3}"/>
              </a:ext>
            </a:extLst>
          </p:cNvPr>
          <p:cNvPicPr>
            <a:picLocks noChangeAspect="1"/>
          </p:cNvPicPr>
          <p:nvPr/>
        </p:nvPicPr>
        <p:blipFill>
          <a:blip r:embed="rId3"/>
          <a:stretch>
            <a:fillRect/>
          </a:stretch>
        </p:blipFill>
        <p:spPr>
          <a:xfrm>
            <a:off x="1339093" y="800100"/>
            <a:ext cx="6465818" cy="4343400"/>
          </a:xfrm>
          <a:prstGeom prst="rect">
            <a:avLst/>
          </a:prstGeom>
        </p:spPr>
      </p:pic>
    </p:spTree>
    <p:extLst>
      <p:ext uri="{BB962C8B-B14F-4D97-AF65-F5344CB8AC3E}">
        <p14:creationId xmlns:p14="http://schemas.microsoft.com/office/powerpoint/2010/main" val="2390755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Neural Network Unit</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6367848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21</a:t>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5" name="Straight Arrow Connector 54"/>
          <p:cNvCxnSpPr>
            <a:cxnSpLocks/>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mc:AlternateContent xmlns:mc="http://schemas.openxmlformats.org/markup-compatibility/2006" xmlns:a14="http://schemas.microsoft.com/office/drawing/2010/main">
        <mc:Choice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a:blip r:embed="rId3"/>
                <a:stretch>
                  <a:fillRect l="-4396"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a:blip r:embed="rId4"/>
                <a:stretch>
                  <a:fillRect l="-4598" t="-7895" b="-26316"/>
                </a:stretch>
              </a:blipFill>
            </p:spPr>
            <p:txBody>
              <a:bodyPr/>
              <a:lstStyle/>
              <a:p>
                <a:r>
                  <a:rPr 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a:blip r:embed="rId5"/>
                <a:stretch>
                  <a:fillRect l="-3774" t="-8108" r="-2358" b="-29730"/>
                </a:stretch>
              </a:blipFill>
            </p:spPr>
            <p:txBody>
              <a:bodyPr/>
              <a:lstStyle/>
              <a:p>
                <a:r>
                  <a:rPr lang="en-US">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7085936" y="2546994"/>
            <a:ext cx="1217513" cy="799927"/>
            <a:chOff x="7086600" y="2153265"/>
            <a:chExt cx="1217513" cy="799927"/>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p>
          </p:txBody>
        </p:sp>
      </p:grpSp>
    </p:spTree>
    <p:extLst>
      <p:ext uri="{BB962C8B-B14F-4D97-AF65-F5344CB8AC3E}">
        <p14:creationId xmlns:p14="http://schemas.microsoft.com/office/powerpoint/2010/main" val="267288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hr m:val="̂"/>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p>
              <a:p>
                <a:pPr lvl="2"/>
                <a:r>
                  <a:rPr lang="en-US" sz="2300" dirty="0"/>
                  <a:t>For every output node</a:t>
                </a:r>
              </a:p>
              <a:p>
                <a:pPr marL="954457" lvl="3" indent="-263123"/>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hr m:val="̂"/>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p>
              <a:p>
                <a:pPr marL="1144556" lvl="4" indent="-304793"/>
                <a:r>
                  <a:rPr lang="en-US" sz="1900" dirty="0"/>
                  <a:t>Update the weight</a:t>
                </a:r>
              </a:p>
              <a:p>
                <a:pPr lvl="2"/>
                <a:r>
                  <a:rPr lang="en-US" sz="2300" dirty="0"/>
                  <a:t>For every hidden node</a:t>
                </a:r>
              </a:p>
              <a:p>
                <a:pPr marL="954457" lvl="3" indent="-263123"/>
                <a:r>
                  <a:rPr lang="en-US" sz="2000" dirty="0"/>
                  <a:t>Assess how much blame it deserves for the current answer</a:t>
                </a:r>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p>
              <a:p>
                <a:pPr marL="1144556" lvl="4" indent="-345272"/>
                <a:r>
                  <a:rPr lang="en-US" sz="1900" dirty="0"/>
                  <a:t>Update the weight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7763" y="1143000"/>
                <a:ext cx="8229600" cy="4000500"/>
              </a:xfrm>
              <a:blipFill>
                <a:blip r:embed="rId3"/>
                <a:stretch>
                  <a:fillRect l="-2619" t="-37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22</a:t>
            </a:fld>
            <a:endParaRPr lang="en-US"/>
          </a:p>
        </p:txBody>
      </p:sp>
    </p:spTree>
    <p:extLst>
      <p:ext uri="{BB962C8B-B14F-4D97-AF65-F5344CB8AC3E}">
        <p14:creationId xmlns:p14="http://schemas.microsoft.com/office/powerpoint/2010/main" val="787067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p>
        </p:txBody>
      </p:sp>
      <p:sp>
        <p:nvSpPr>
          <p:cNvPr id="3" name="Content Placeholder 2"/>
          <p:cNvSpPr>
            <a:spLocks noGrp="1"/>
          </p:cNvSpPr>
          <p:nvPr>
            <p:ph idx="1"/>
          </p:nvPr>
        </p:nvSpPr>
        <p:spPr/>
        <p:txBody>
          <a:bodyPr/>
          <a:lstStyle/>
          <a:p>
            <a:r>
              <a:rPr lang="en-US" dirty="0"/>
              <a:t>A measure for how far off the current answer is to the right answer</a:t>
            </a:r>
          </a:p>
          <a:p>
            <a:r>
              <a:rPr lang="en-US" dirty="0"/>
              <a:t>Cross entropy loss for logistic regression:</a:t>
            </a:r>
          </a:p>
          <a:p>
            <a:pPr marL="457178" lvl="1" indent="0">
              <a:buNone/>
            </a:pPr>
            <a:endParaRPr lang="en-US" dirty="0"/>
          </a:p>
          <a:p>
            <a:pPr marL="457178"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23</a:t>
            </a:fld>
            <a:endParaRPr lang="en-US"/>
          </a:p>
        </p:txBody>
      </p:sp>
      <p:pic>
        <p:nvPicPr>
          <p:cNvPr id="7" name="Picture 6">
            <a:extLst>
              <a:ext uri="{FF2B5EF4-FFF2-40B4-BE49-F238E27FC236}">
                <a16:creationId xmlns:a16="http://schemas.microsoft.com/office/drawing/2014/main" id="{79B23BF3-0AAE-E64A-A12C-EE4F353BC136}"/>
              </a:ext>
            </a:extLst>
          </p:cNvPr>
          <p:cNvPicPr>
            <a:picLocks noChangeAspect="1"/>
          </p:cNvPicPr>
          <p:nvPr/>
        </p:nvPicPr>
        <p:blipFill>
          <a:blip r:embed="rId3"/>
          <a:stretch>
            <a:fillRect/>
          </a:stretch>
        </p:blipFill>
        <p:spPr>
          <a:xfrm>
            <a:off x="819548" y="2693094"/>
            <a:ext cx="6563616" cy="443114"/>
          </a:xfrm>
          <a:prstGeom prst="rect">
            <a:avLst/>
          </a:prstGeom>
        </p:spPr>
      </p:pic>
      <p:pic>
        <p:nvPicPr>
          <p:cNvPr id="8" name="Picture 7">
            <a:extLst>
              <a:ext uri="{FF2B5EF4-FFF2-40B4-BE49-F238E27FC236}">
                <a16:creationId xmlns:a16="http://schemas.microsoft.com/office/drawing/2014/main" id="{22995732-9D0D-8F42-9968-524047FA4A83}"/>
              </a:ext>
            </a:extLst>
          </p:cNvPr>
          <p:cNvPicPr>
            <a:picLocks noChangeAspect="1"/>
          </p:cNvPicPr>
          <p:nvPr/>
        </p:nvPicPr>
        <p:blipFill rotWithShape="1">
          <a:blip r:embed="rId4"/>
          <a:srcRect l="15022"/>
          <a:stretch/>
        </p:blipFill>
        <p:spPr>
          <a:xfrm>
            <a:off x="1828801" y="3430804"/>
            <a:ext cx="6142427" cy="443114"/>
          </a:xfrm>
          <a:prstGeom prst="rect">
            <a:avLst/>
          </a:prstGeom>
        </p:spPr>
      </p:pic>
    </p:spTree>
    <p:extLst>
      <p:ext uri="{BB962C8B-B14F-4D97-AF65-F5344CB8AC3E}">
        <p14:creationId xmlns:p14="http://schemas.microsoft.com/office/powerpoint/2010/main" val="239072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p>
              <a:p>
                <a:r>
                  <a:rPr lang="en-US" dirty="0"/>
                  <a:t>To tell us how to adjust weights for each training item </a:t>
                </a:r>
              </a:p>
              <a:p>
                <a:pPr lvl="1"/>
                <a:r>
                  <a:rPr lang="en-US" dirty="0"/>
                  <a:t>Move them in the opposite direction of the gradient</a:t>
                </a:r>
              </a:p>
              <a:p>
                <a:pPr lvl="1"/>
                <a:endParaRPr lang="en-US" dirty="0"/>
              </a:p>
              <a:p>
                <a:pPr lvl="1"/>
                <a:endParaRPr lang="en-US" dirty="0"/>
              </a:p>
              <a:p>
                <a:pPr lvl="1"/>
                <a:r>
                  <a:rPr lang="en-US" dirty="0"/>
                  <a:t>For logistic regression</a:t>
                </a:r>
                <a:endParaRPr lang="el-GR"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xfrm>
                <a:off x="822962" y="1200150"/>
                <a:ext cx="8092439" cy="3943350"/>
              </a:xfrm>
              <a:blipFill>
                <a:blip r:embed="rId3"/>
                <a:stretch>
                  <a:fillRect l="-2660" t="-25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1828800" y="3156472"/>
            <a:ext cx="4842016" cy="890930"/>
          </a:xfrm>
          <a:prstGeom prst="rect">
            <a:avLst/>
          </a:prstGeom>
        </p:spPr>
      </p:pic>
      <p:pic>
        <p:nvPicPr>
          <p:cNvPr id="7" name="Picture 6">
            <a:extLst>
              <a:ext uri="{FF2B5EF4-FFF2-40B4-BE49-F238E27FC236}">
                <a16:creationId xmlns:a16="http://schemas.microsoft.com/office/drawing/2014/main" id="{82BD7DAA-EB58-C648-8B46-A49894C5669F}"/>
              </a:ext>
            </a:extLst>
          </p:cNvPr>
          <p:cNvPicPr>
            <a:picLocks noChangeAspect="1"/>
          </p:cNvPicPr>
          <p:nvPr/>
        </p:nvPicPr>
        <p:blipFill>
          <a:blip r:embed="rId5"/>
          <a:stretch>
            <a:fillRect/>
          </a:stretch>
        </p:blipFill>
        <p:spPr>
          <a:xfrm>
            <a:off x="2201933" y="4324350"/>
            <a:ext cx="4095750" cy="81915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25</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p:blipFill>
        <p:spPr>
          <a:xfrm>
            <a:off x="606167" y="2190752"/>
            <a:ext cx="2400617" cy="2455177"/>
          </a:xfrm>
          <a:prstGeom prst="rect">
            <a:avLst/>
          </a:prstGeom>
        </p:spPr>
      </p:pic>
      <p:sp>
        <p:nvSpPr>
          <p:cNvPr id="4" name="TextBox 3">
            <a:extLst>
              <a:ext uri="{FF2B5EF4-FFF2-40B4-BE49-F238E27FC236}">
                <a16:creationId xmlns:a16="http://schemas.microsoft.com/office/drawing/2014/main" id="{98290DAA-0752-884C-851E-C4B3579D9DF5}"/>
              </a:ext>
            </a:extLst>
          </p:cNvPr>
          <p:cNvSpPr txBox="1"/>
          <p:nvPr/>
        </p:nvSpPr>
        <p:spPr>
          <a:xfrm>
            <a:off x="3886202" y="2886077"/>
            <a:ext cx="2196692" cy="369332"/>
          </a:xfrm>
          <a:prstGeom prst="rect">
            <a:avLst/>
          </a:prstGeom>
          <a:noFill/>
        </p:spPr>
        <p:txBody>
          <a:bodyPr wrap="none" rtlCol="0">
            <a:spAutoFit/>
          </a:bodyPr>
          <a:lstStyle/>
          <a:p>
            <a:r>
              <a:rPr lang="en-US" sz="1800" dirty="0"/>
              <a:t>Derivative of the Loss</a:t>
            </a:r>
          </a:p>
        </p:txBody>
      </p:sp>
      <p:sp>
        <p:nvSpPr>
          <p:cNvPr id="10" name="TextBox 9">
            <a:extLst>
              <a:ext uri="{FF2B5EF4-FFF2-40B4-BE49-F238E27FC236}">
                <a16:creationId xmlns:a16="http://schemas.microsoft.com/office/drawing/2014/main" id="{7D670F6D-7CE6-8B44-B77F-E5BB04D3900C}"/>
              </a:ext>
            </a:extLst>
          </p:cNvPr>
          <p:cNvSpPr txBox="1"/>
          <p:nvPr/>
        </p:nvSpPr>
        <p:spPr>
          <a:xfrm>
            <a:off x="4267202" y="2423508"/>
            <a:ext cx="2741007" cy="369332"/>
          </a:xfrm>
          <a:prstGeom prst="rect">
            <a:avLst/>
          </a:prstGeom>
          <a:noFill/>
        </p:spPr>
        <p:txBody>
          <a:bodyPr wrap="none" rtlCol="0">
            <a:spAutoFit/>
          </a:bodyPr>
          <a:lstStyle/>
          <a:p>
            <a:r>
              <a:rPr lang="en-US" sz="1800" dirty="0"/>
              <a:t>Derivative of the Activation</a:t>
            </a:r>
          </a:p>
        </p:txBody>
      </p:sp>
      <p:sp>
        <p:nvSpPr>
          <p:cNvPr id="11" name="TextBox 10">
            <a:extLst>
              <a:ext uri="{FF2B5EF4-FFF2-40B4-BE49-F238E27FC236}">
                <a16:creationId xmlns:a16="http://schemas.microsoft.com/office/drawing/2014/main" id="{4E99999C-10D2-CA4D-9FD4-10E8D33BD43D}"/>
              </a:ext>
            </a:extLst>
          </p:cNvPr>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2FE8C6-7EEF-F347-924F-FB180FEE40D5}"/>
                  </a:ext>
                </a:extLst>
              </p:cNvPr>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C2FE8C6-7EEF-F347-924F-FB180FEE40D5}"/>
                  </a:ext>
                </a:extLst>
              </p:cNvPr>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a:blip r:embed="rId4"/>
                <a:stretch>
                  <a:fillRect l="-4386" r="-1754" b="-9859"/>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DED19B9-1996-7847-8D11-EC586AF70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extLst>
      <p:ext uri="{BB962C8B-B14F-4D97-AF65-F5344CB8AC3E}">
        <p14:creationId xmlns:p14="http://schemas.microsoft.com/office/powerpoint/2010/main" val="33686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8AFA-932C-9547-B581-5CEDD3131141}"/>
              </a:ext>
            </a:extLst>
          </p:cNvPr>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a:extLst>
              <a:ext uri="{FF2B5EF4-FFF2-40B4-BE49-F238E27FC236}">
                <a16:creationId xmlns:a16="http://schemas.microsoft.com/office/drawing/2014/main" id="{03827821-36EE-6D4D-B04E-A1DB46715B37}"/>
              </a:ext>
            </a:extLst>
          </p:cNvPr>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p>
          <a:p>
            <a:r>
              <a:rPr lang="en-US" dirty="0"/>
              <a:t>What about deeper networks?</a:t>
            </a:r>
          </a:p>
          <a:p>
            <a:pPr marL="428615" indent="-428615">
              <a:buFont typeface="Arial" panose="020B0604020202020204" pitchFamily="34" charset="0"/>
              <a:buChar char="•"/>
            </a:pPr>
            <a:r>
              <a:rPr lang="en-US" dirty="0"/>
              <a:t>Lots of layers, different activation functions?</a:t>
            </a:r>
          </a:p>
          <a:p>
            <a:r>
              <a:rPr lang="en-US" dirty="0"/>
              <a:t>Solution in the next lecture:</a:t>
            </a:r>
          </a:p>
          <a:p>
            <a:pPr marL="457200" indent="-457200">
              <a:buFont typeface="Arial" panose="020B0604020202020204" pitchFamily="34" charset="0"/>
              <a:buChar char="•"/>
            </a:pPr>
            <a:r>
              <a:rPr lang="en-US" dirty="0"/>
              <a:t>Even more use of the chain rule!! </a:t>
            </a:r>
          </a:p>
          <a:p>
            <a:pPr marL="428615" indent="-428615">
              <a:buFont typeface="Arial" panose="020B0604020202020204" pitchFamily="34" charset="0"/>
              <a:buChar char="•"/>
            </a:pPr>
            <a:r>
              <a:rPr lang="en-US" dirty="0"/>
              <a:t>Computation graphs and backward differentiation!</a:t>
            </a:r>
          </a:p>
        </p:txBody>
      </p:sp>
      <p:sp>
        <p:nvSpPr>
          <p:cNvPr id="4" name="Slide Number Placeholder 3">
            <a:extLst>
              <a:ext uri="{FF2B5EF4-FFF2-40B4-BE49-F238E27FC236}">
                <a16:creationId xmlns:a16="http://schemas.microsoft.com/office/drawing/2014/main" id="{15F41E48-B314-5141-93D7-199E1B7CB7AD}"/>
              </a:ext>
            </a:extLst>
          </p:cNvPr>
          <p:cNvSpPr>
            <a:spLocks noGrp="1"/>
          </p:cNvSpPr>
          <p:nvPr>
            <p:ph type="sldNum" sz="quarter" idx="12"/>
          </p:nvPr>
        </p:nvSpPr>
        <p:spPr/>
        <p:txBody>
          <a:bodyPr/>
          <a:lstStyle/>
          <a:p>
            <a:pPr>
              <a:defRPr/>
            </a:pPr>
            <a:fld id="{713DD8BE-556E-3440-9013-11CC5588178D}" type="slidenum">
              <a:rPr lang="en-US" smtClean="0"/>
              <a:pPr>
                <a:defRPr/>
              </a:pPr>
              <a:t>26</a:t>
            </a:fld>
            <a:endParaRPr lang="en-US"/>
          </a:p>
        </p:txBody>
      </p:sp>
    </p:spTree>
    <p:extLst>
      <p:ext uri="{BB962C8B-B14F-4D97-AF65-F5344CB8AC3E}">
        <p14:creationId xmlns:p14="http://schemas.microsoft.com/office/powerpoint/2010/main" val="3278387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38320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Why 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p>
          <a:p>
            <a:pPr marL="428615" indent="-428615">
              <a:buFont typeface="Arial" panose="020B0604020202020204" pitchFamily="34" charset="0"/>
              <a:buChar char="•"/>
            </a:pPr>
            <a:r>
              <a:rPr lang="en-US" sz="2600" dirty="0"/>
              <a:t>But the loss is computed only at the very end of the network! </a:t>
            </a:r>
          </a:p>
          <a:p>
            <a:r>
              <a:rPr lang="en-US" dirty="0"/>
              <a:t>Solution: </a:t>
            </a:r>
            <a:r>
              <a:rPr lang="en-US" b="1" dirty="0"/>
              <a:t>error backpropagation </a:t>
            </a:r>
            <a:r>
              <a:rPr lang="en-US" sz="1600" dirty="0"/>
              <a:t>(</a:t>
            </a:r>
            <a:r>
              <a:rPr lang="en-US" sz="1600" dirty="0" err="1"/>
              <a:t>Rumelhart</a:t>
            </a:r>
            <a:r>
              <a:rPr lang="en-US" sz="1600" dirty="0"/>
              <a:t>, Hinton, Williams, 1986) </a:t>
            </a:r>
          </a:p>
          <a:p>
            <a:pPr marL="428615" indent="-42861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15" indent="-428615">
              <a:buFont typeface="Arial" panose="020B0604020202020204" pitchFamily="34" charset="0"/>
              <a:buChar char="•"/>
            </a:pPr>
            <a:r>
              <a:rPr lang="en-US" sz="2600" dirty="0"/>
              <a:t>Which relies on </a:t>
            </a:r>
            <a:r>
              <a:rPr lang="en-US" sz="2600" b="1" dirty="0"/>
              <a:t>computation graphs</a:t>
            </a:r>
            <a:r>
              <a:rPr lang="en-US" sz="2600" dirty="0"/>
              <a:t>. </a:t>
            </a:r>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28</a:t>
            </a:fld>
            <a:endParaRPr lang="en-US"/>
          </a:p>
        </p:txBody>
      </p:sp>
    </p:spTree>
    <p:extLst>
      <p:ext uri="{BB962C8B-B14F-4D97-AF65-F5344CB8AC3E}">
        <p14:creationId xmlns:p14="http://schemas.microsoft.com/office/powerpoint/2010/main" val="3951793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971550" y="1657350"/>
            <a:ext cx="7315200" cy="3200400"/>
          </a:xfrm>
        </p:spPr>
        <p:txBody>
          <a:bodyPr>
            <a:normAutofit/>
          </a:bodyPr>
          <a:lstStyle/>
          <a:p>
            <a:pPr marL="0" indent="-257162"/>
            <a:r>
              <a:rPr lang="en-US" sz="3000" dirty="0"/>
              <a:t>A computation graph represents the process of computing a mathematical expression</a:t>
            </a:r>
          </a:p>
          <a:p>
            <a:pPr marL="150806" lvl="1"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29</a:t>
            </a:fld>
            <a:endParaRPr lang="en-US"/>
          </a:p>
        </p:txBody>
      </p:sp>
    </p:spTree>
    <p:extLst>
      <p:ext uri="{BB962C8B-B14F-4D97-AF65-F5344CB8AC3E}">
        <p14:creationId xmlns:p14="http://schemas.microsoft.com/office/powerpoint/2010/main" val="1875240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417F-89FC-E64D-8556-1120F0E3BB93}"/>
              </a:ext>
            </a:extLst>
          </p:cNvPr>
          <p:cNvSpPr>
            <a:spLocks noGrp="1"/>
          </p:cNvSpPr>
          <p:nvPr>
            <p:ph type="title"/>
          </p:nvPr>
        </p:nvSpPr>
        <p:spPr/>
        <p:txBody>
          <a:bodyPr/>
          <a:lstStyle/>
          <a:p>
            <a:r>
              <a:rPr lang="en-US" dirty="0"/>
              <a:t>Neural unit</a:t>
            </a:r>
          </a:p>
        </p:txBody>
      </p:sp>
      <p:sp>
        <p:nvSpPr>
          <p:cNvPr id="3" name="Content Placeholder 2">
            <a:extLst>
              <a:ext uri="{FF2B5EF4-FFF2-40B4-BE49-F238E27FC236}">
                <a16:creationId xmlns:a16="http://schemas.microsoft.com/office/drawing/2014/main" id="{FD85E108-E3AB-B843-B70E-E9644B1593FA}"/>
              </a:ext>
            </a:extLst>
          </p:cNvPr>
          <p:cNvSpPr>
            <a:spLocks noGrp="1"/>
          </p:cNvSpPr>
          <p:nvPr>
            <p:ph idx="1"/>
          </p:nvPr>
        </p:nvSpPr>
        <p:spPr>
          <a:xfrm>
            <a:off x="822962" y="1200150"/>
            <a:ext cx="8206739" cy="3429000"/>
          </a:xfrm>
        </p:spPr>
        <p:txBody>
          <a:bodyPr/>
          <a:lstStyle/>
          <a:p>
            <a:r>
              <a:rPr lang="en-US" dirty="0"/>
              <a:t>Take weighted sum of inputs, plus a bias</a:t>
            </a:r>
          </a:p>
          <a:p>
            <a:endParaRPr lang="en-US" dirty="0"/>
          </a:p>
          <a:p>
            <a:endParaRPr lang="en-US" dirty="0"/>
          </a:p>
          <a:p>
            <a:endParaRPr lang="en-US" dirty="0"/>
          </a:p>
          <a:p>
            <a:r>
              <a:rPr lang="en-US" dirty="0"/>
              <a:t>Instead of just using z, we'll apply a nonlinear activation function f:</a:t>
            </a:r>
          </a:p>
        </p:txBody>
      </p:sp>
      <p:pic>
        <p:nvPicPr>
          <p:cNvPr id="5" name="Picture 4">
            <a:extLst>
              <a:ext uri="{FF2B5EF4-FFF2-40B4-BE49-F238E27FC236}">
                <a16:creationId xmlns:a16="http://schemas.microsoft.com/office/drawing/2014/main" id="{A399AAE9-0991-E245-871B-6D2BCA462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913" y="1600200"/>
            <a:ext cx="2428875" cy="857250"/>
          </a:xfrm>
          <a:prstGeom prst="rect">
            <a:avLst/>
          </a:prstGeom>
        </p:spPr>
      </p:pic>
      <p:pic>
        <p:nvPicPr>
          <p:cNvPr id="7" name="Picture 6">
            <a:extLst>
              <a:ext uri="{FF2B5EF4-FFF2-40B4-BE49-F238E27FC236}">
                <a16:creationId xmlns:a16="http://schemas.microsoft.com/office/drawing/2014/main" id="{67124BF1-8874-ED41-9E81-EB851B3E9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0" y="2628900"/>
            <a:ext cx="2019300" cy="457200"/>
          </a:xfrm>
          <a:prstGeom prst="rect">
            <a:avLst/>
          </a:prstGeom>
        </p:spPr>
      </p:pic>
      <p:pic>
        <p:nvPicPr>
          <p:cNvPr id="9" name="Picture 8">
            <a:extLst>
              <a:ext uri="{FF2B5EF4-FFF2-40B4-BE49-F238E27FC236}">
                <a16:creationId xmlns:a16="http://schemas.microsoft.com/office/drawing/2014/main" id="{C555481E-B716-0146-B2A4-26E5043E9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6046" y="4057650"/>
            <a:ext cx="2161309" cy="457200"/>
          </a:xfrm>
          <a:prstGeom prst="rect">
            <a:avLst/>
          </a:prstGeom>
        </p:spPr>
      </p:pic>
    </p:spTree>
    <p:extLst>
      <p:ext uri="{BB962C8B-B14F-4D97-AF65-F5344CB8AC3E}">
        <p14:creationId xmlns:p14="http://schemas.microsoft.com/office/powerpoint/2010/main" val="214868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30</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101"/>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4451" y="2682046"/>
            <a:ext cx="6389711" cy="2341753"/>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59972" y="1215361"/>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164862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31</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099"/>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stretch>
            <a:fillRect/>
          </a:stretch>
        </p:blipFill>
        <p:spPr>
          <a:xfrm>
            <a:off x="1074761" y="2286935"/>
            <a:ext cx="6629400" cy="2859125"/>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43101" y="1218770"/>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411559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8C7F-8B10-8245-B619-F63507D9EE45}"/>
              </a:ext>
            </a:extLst>
          </p:cNvPr>
          <p:cNvSpPr>
            <a:spLocks noGrp="1"/>
          </p:cNvSpPr>
          <p:nvPr>
            <p:ph type="title"/>
          </p:nvPr>
        </p:nvSpPr>
        <p:spPr/>
        <p:txBody>
          <a:bodyPr>
            <a:noAutofit/>
          </a:bodyPr>
          <a:lstStyle/>
          <a:p>
            <a:r>
              <a:rPr lang="en-US" sz="3000" dirty="0"/>
              <a:t>Backwards differentiation in computation graphs</a:t>
            </a:r>
          </a:p>
        </p:txBody>
      </p:sp>
      <p:sp>
        <p:nvSpPr>
          <p:cNvPr id="3" name="Content Placeholder 2">
            <a:extLst>
              <a:ext uri="{FF2B5EF4-FFF2-40B4-BE49-F238E27FC236}">
                <a16:creationId xmlns:a16="http://schemas.microsoft.com/office/drawing/2014/main" id="{F792DEAA-9156-C94D-9572-D166001EA336}"/>
              </a:ext>
            </a:extLst>
          </p:cNvPr>
          <p:cNvSpPr>
            <a:spLocks noGrp="1"/>
          </p:cNvSpPr>
          <p:nvPr>
            <p:ph idx="1"/>
          </p:nvPr>
        </p:nvSpPr>
        <p:spPr/>
        <p:txBody>
          <a:bodyPr/>
          <a:lstStyle/>
          <a:p>
            <a:r>
              <a:rPr lang="en-US" sz="3000" dirty="0">
                <a:solidFill>
                  <a:schemeClr val="tx1"/>
                </a:solidFill>
              </a:rPr>
              <a:t>The importance of the computation graph comes from the backward pass</a:t>
            </a:r>
          </a:p>
          <a:p>
            <a:r>
              <a:rPr lang="en-US" sz="3000" dirty="0">
                <a:solidFill>
                  <a:schemeClr val="tx1"/>
                </a:solidFill>
              </a:rPr>
              <a:t>This is used to compute the derivatives that we’ll need for the weight update. </a:t>
            </a:r>
            <a:endParaRPr lang="en-US" dirty="0"/>
          </a:p>
        </p:txBody>
      </p:sp>
    </p:spTree>
    <p:extLst>
      <p:ext uri="{BB962C8B-B14F-4D97-AF65-F5344CB8AC3E}">
        <p14:creationId xmlns:p14="http://schemas.microsoft.com/office/powerpoint/2010/main" val="3743024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33</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572069" y="999976"/>
            <a:ext cx="2305050" cy="164914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FEEFF11-1C7F-9C4F-985D-339A4013EA1E}"/>
                  </a:ext>
                </a:extLst>
              </p:cNvPr>
              <p:cNvSpPr/>
              <p:nvPr/>
            </p:nvSpPr>
            <p:spPr>
              <a:xfrm>
                <a:off x="1066800" y="3861518"/>
                <a:ext cx="7594082" cy="1004699"/>
              </a:xfrm>
              <a:prstGeom prst="rect">
                <a:avLst/>
              </a:prstGeom>
            </p:spPr>
            <p:txBody>
              <a:bodyPr wrap="square">
                <a:spAutoFit/>
              </a:bodyPr>
              <a:lstStyle/>
              <a:p>
                <a:r>
                  <a:rPr lang="en-US" sz="2400" dirty="0">
                    <a:latin typeface="NimbusRomNo9L"/>
                  </a:rPr>
                  <a:t>The derivative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en>
                    </m:f>
                  </m:oMath>
                </a14:m>
                <a:r>
                  <a:rPr lang="en-US" sz="2400" dirty="0">
                    <a:latin typeface="NimbusRomNo9L"/>
                  </a:rPr>
                  <a:t>, tells us how much a small change in </a:t>
                </a:r>
                <a:r>
                  <a:rPr lang="en-US" sz="2400" i="1" dirty="0">
                    <a:latin typeface="NimbusRomNo9L"/>
                  </a:rPr>
                  <a:t>a </a:t>
                </a:r>
                <a:r>
                  <a:rPr lang="en-US" sz="2400" dirty="0">
                    <a:latin typeface="NimbusRomNo9L"/>
                  </a:rPr>
                  <a:t>affects </a:t>
                </a:r>
                <a:r>
                  <a:rPr lang="en-US" sz="2400" i="1" dirty="0">
                    <a:latin typeface="NimbusRomNo9L"/>
                  </a:rPr>
                  <a:t>L</a:t>
                </a:r>
                <a:r>
                  <a:rPr lang="en-US" sz="2400" dirty="0">
                    <a:latin typeface="NimbusRomNo9L"/>
                  </a:rPr>
                  <a:t>. </a:t>
                </a:r>
              </a:p>
            </p:txBody>
          </p:sp>
        </mc:Choice>
        <mc:Fallback xmlns="">
          <p:sp>
            <p:nvSpPr>
              <p:cNvPr id="3" name="Rectangle 2">
                <a:extLst>
                  <a:ext uri="{FF2B5EF4-FFF2-40B4-BE49-F238E27FC236}">
                    <a16:creationId xmlns:a16="http://schemas.microsoft.com/office/drawing/2014/main" id="{FFEEFF11-1C7F-9C4F-985D-339A4013EA1E}"/>
                  </a:ext>
                </a:extLst>
              </p:cNvPr>
              <p:cNvSpPr>
                <a:spLocks noRot="1" noChangeAspect="1" noMove="1" noResize="1" noEditPoints="1" noAdjustHandles="1" noChangeArrowheads="1" noChangeShapeType="1" noTextEdit="1"/>
              </p:cNvSpPr>
              <p:nvPr/>
            </p:nvSpPr>
            <p:spPr>
              <a:xfrm>
                <a:off x="1066800" y="3861518"/>
                <a:ext cx="7594082" cy="1004699"/>
              </a:xfrm>
              <a:prstGeom prst="rect">
                <a:avLst/>
              </a:prstGeom>
              <a:blipFill>
                <a:blip r:embed="rId5"/>
                <a:stretch>
                  <a:fillRect l="-1336" b="-123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295DE25-058A-414A-ADA2-C85EB7DB45BF}"/>
              </a:ext>
            </a:extLst>
          </p:cNvPr>
          <p:cNvSpPr txBox="1"/>
          <p:nvPr/>
        </p:nvSpPr>
        <p:spPr>
          <a:xfrm>
            <a:off x="1066800" y="2965550"/>
            <a:ext cx="5486400" cy="461665"/>
          </a:xfrm>
          <a:prstGeom prst="rect">
            <a:avLst/>
          </a:prstGeom>
          <a:noFill/>
        </p:spPr>
        <p:txBody>
          <a:bodyPr wrap="square" rtlCol="0">
            <a:spAutoFit/>
          </a:bodyPr>
          <a:lstStyle/>
          <a:p>
            <a:r>
              <a:rPr lang="en-US" sz="2400" dirty="0"/>
              <a:t>We want:</a:t>
            </a:r>
            <a:endParaRPr lang="en-US" sz="2400" i="1" dirty="0"/>
          </a:p>
        </p:txBody>
      </p:sp>
      <p:pic>
        <p:nvPicPr>
          <p:cNvPr id="8" name="Picture 7">
            <a:extLst>
              <a:ext uri="{FF2B5EF4-FFF2-40B4-BE49-F238E27FC236}">
                <a16:creationId xmlns:a16="http://schemas.microsoft.com/office/drawing/2014/main" id="{411899CE-1813-4841-B352-ACCB11704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2883838"/>
            <a:ext cx="2583708" cy="625091"/>
          </a:xfrm>
          <a:prstGeom prst="rect">
            <a:avLst/>
          </a:prstGeom>
        </p:spPr>
      </p:pic>
    </p:spTree>
    <p:extLst>
      <p:ext uri="{BB962C8B-B14F-4D97-AF65-F5344CB8AC3E}">
        <p14:creationId xmlns:p14="http://schemas.microsoft.com/office/powerpoint/2010/main" val="3048017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D192-870B-5346-A151-73315707964B}"/>
              </a:ext>
            </a:extLst>
          </p:cNvPr>
          <p:cNvSpPr>
            <a:spLocks noGrp="1"/>
          </p:cNvSpPr>
          <p:nvPr>
            <p:ph type="title"/>
          </p:nvPr>
        </p:nvSpPr>
        <p:spPr/>
        <p:txBody>
          <a:bodyPr/>
          <a:lstStyle/>
          <a:p>
            <a:r>
              <a:rPr lang="en-US" dirty="0"/>
              <a:t>The chain rule</a:t>
            </a:r>
          </a:p>
        </p:txBody>
      </p:sp>
      <p:sp>
        <p:nvSpPr>
          <p:cNvPr id="3" name="Content Placeholder 2">
            <a:extLst>
              <a:ext uri="{FF2B5EF4-FFF2-40B4-BE49-F238E27FC236}">
                <a16:creationId xmlns:a16="http://schemas.microsoft.com/office/drawing/2014/main" id="{AF69DF21-C9F9-B440-8289-5B12DDA9C78A}"/>
              </a:ext>
            </a:extLst>
          </p:cNvPr>
          <p:cNvSpPr>
            <a:spLocks noGrp="1"/>
          </p:cNvSpPr>
          <p:nvPr>
            <p:ph idx="1"/>
          </p:nvPr>
        </p:nvSpPr>
        <p:spPr>
          <a:xfrm>
            <a:off x="822962" y="1200150"/>
            <a:ext cx="7863839" cy="3429000"/>
          </a:xfrm>
        </p:spPr>
        <p:txBody>
          <a:bodyPr>
            <a:normAutofit lnSpcReduction="10000"/>
          </a:bodyPr>
          <a:lstStyle/>
          <a:p>
            <a:r>
              <a:rPr lang="en-US" dirty="0"/>
              <a:t>Computing the derivative of a composite function:</a:t>
            </a:r>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p>
          <a:p>
            <a:endParaRPr lang="en-US" dirty="0"/>
          </a:p>
        </p:txBody>
      </p:sp>
      <p:pic>
        <p:nvPicPr>
          <p:cNvPr id="5" name="Picture 4">
            <a:extLst>
              <a:ext uri="{FF2B5EF4-FFF2-40B4-BE49-F238E27FC236}">
                <a16:creationId xmlns:a16="http://schemas.microsoft.com/office/drawing/2014/main" id="{40351CE7-B4DD-4A46-865C-04AA9B89A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20" y="2056073"/>
            <a:ext cx="2205225" cy="801900"/>
          </a:xfrm>
          <a:prstGeom prst="rect">
            <a:avLst/>
          </a:prstGeom>
        </p:spPr>
      </p:pic>
      <p:pic>
        <p:nvPicPr>
          <p:cNvPr id="7" name="Picture 6">
            <a:extLst>
              <a:ext uri="{FF2B5EF4-FFF2-40B4-BE49-F238E27FC236}">
                <a16:creationId xmlns:a16="http://schemas.microsoft.com/office/drawing/2014/main" id="{9FF0EEAD-90BF-9245-A823-8058918C8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619" y="3342611"/>
            <a:ext cx="2940300" cy="801900"/>
          </a:xfrm>
          <a:prstGeom prst="rect">
            <a:avLst/>
          </a:prstGeom>
        </p:spPr>
      </p:pic>
    </p:spTree>
    <p:extLst>
      <p:ext uri="{BB962C8B-B14F-4D97-AF65-F5344CB8AC3E}">
        <p14:creationId xmlns:p14="http://schemas.microsoft.com/office/powerpoint/2010/main" val="12189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841CF1-404F-5645-A3DB-84D491A5D4D2}"/>
              </a:ext>
            </a:extLst>
          </p:cNvPr>
          <p:cNvPicPr>
            <a:picLocks noChangeAspect="1"/>
          </p:cNvPicPr>
          <p:nvPr/>
        </p:nvPicPr>
        <p:blipFill rotWithShape="1">
          <a:blip r:embed="rId3">
            <a:extLst>
              <a:ext uri="{28A0092B-C50C-407E-A947-70E740481C1C}">
                <a14:useLocalDpi xmlns:a14="http://schemas.microsoft.com/office/drawing/2010/main" val="0"/>
              </a:ext>
            </a:extLst>
          </a:blip>
          <a:srcRect r="15863"/>
          <a:stretch/>
        </p:blipFill>
        <p:spPr>
          <a:xfrm>
            <a:off x="3657600" y="2400301"/>
            <a:ext cx="971550" cy="893988"/>
          </a:xfrm>
          <a:prstGeom prst="rect">
            <a:avLst/>
          </a:prstGeom>
        </p:spPr>
      </p:pic>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4"/>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35</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5"/>
          <a:stretch>
            <a:fillRect/>
          </a:stretch>
        </p:blipFill>
        <p:spPr>
          <a:xfrm>
            <a:off x="381000" y="1090022"/>
            <a:ext cx="2305050" cy="1649141"/>
          </a:xfrm>
          <a:prstGeom prst="rect">
            <a:avLst/>
          </a:prstGeom>
        </p:spPr>
      </p:pic>
      <p:pic>
        <p:nvPicPr>
          <p:cNvPr id="7" name="Picture 6">
            <a:extLst>
              <a:ext uri="{FF2B5EF4-FFF2-40B4-BE49-F238E27FC236}">
                <a16:creationId xmlns:a16="http://schemas.microsoft.com/office/drawing/2014/main" id="{3F185B91-F360-B547-BB4A-D38A7CCEE754}"/>
              </a:ext>
            </a:extLst>
          </p:cNvPr>
          <p:cNvPicPr>
            <a:picLocks noChangeAspect="1"/>
          </p:cNvPicPr>
          <p:nvPr/>
        </p:nvPicPr>
        <p:blipFill rotWithShape="1">
          <a:blip r:embed="rId6">
            <a:extLst>
              <a:ext uri="{28A0092B-C50C-407E-A947-70E740481C1C}">
                <a14:useLocalDpi xmlns:a14="http://schemas.microsoft.com/office/drawing/2010/main" val="0"/>
              </a:ext>
            </a:extLst>
          </a:blip>
          <a:srcRect r="59146"/>
          <a:stretch/>
        </p:blipFill>
        <p:spPr>
          <a:xfrm>
            <a:off x="3600452" y="3355225"/>
            <a:ext cx="1129934" cy="1795953"/>
          </a:xfrm>
          <a:prstGeom prst="rect">
            <a:avLst/>
          </a:prstGeom>
        </p:spPr>
      </p:pic>
      <p:pic>
        <p:nvPicPr>
          <p:cNvPr id="9" name="Picture 8">
            <a:extLst>
              <a:ext uri="{FF2B5EF4-FFF2-40B4-BE49-F238E27FC236}">
                <a16:creationId xmlns:a16="http://schemas.microsoft.com/office/drawing/2014/main" id="{DA933CB4-8860-5843-B42B-C5F96254084E}"/>
              </a:ext>
            </a:extLst>
          </p:cNvPr>
          <p:cNvPicPr>
            <a:picLocks noChangeAspect="1"/>
          </p:cNvPicPr>
          <p:nvPr/>
        </p:nvPicPr>
        <p:blipFill rotWithShape="1">
          <a:blip r:embed="rId3">
            <a:extLst>
              <a:ext uri="{28A0092B-C50C-407E-A947-70E740481C1C}">
                <a14:useLocalDpi xmlns:a14="http://schemas.microsoft.com/office/drawing/2010/main" val="0"/>
              </a:ext>
            </a:extLst>
          </a:blip>
          <a:srcRect l="80722"/>
          <a:stretch/>
        </p:blipFill>
        <p:spPr>
          <a:xfrm>
            <a:off x="4730385" y="2375476"/>
            <a:ext cx="222615" cy="893988"/>
          </a:xfrm>
          <a:prstGeom prst="rect">
            <a:avLst/>
          </a:prstGeom>
        </p:spPr>
      </p:pic>
      <p:pic>
        <p:nvPicPr>
          <p:cNvPr id="10" name="Picture 9">
            <a:extLst>
              <a:ext uri="{FF2B5EF4-FFF2-40B4-BE49-F238E27FC236}">
                <a16:creationId xmlns:a16="http://schemas.microsoft.com/office/drawing/2014/main" id="{548E27B6-1E74-744D-950A-B3DC2A41FAC5}"/>
              </a:ext>
            </a:extLst>
          </p:cNvPr>
          <p:cNvPicPr>
            <a:picLocks noChangeAspect="1"/>
          </p:cNvPicPr>
          <p:nvPr/>
        </p:nvPicPr>
        <p:blipFill rotWithShape="1">
          <a:blip r:embed="rId6">
            <a:extLst>
              <a:ext uri="{28A0092B-C50C-407E-A947-70E740481C1C}">
                <a14:useLocalDpi xmlns:a14="http://schemas.microsoft.com/office/drawing/2010/main" val="0"/>
              </a:ext>
            </a:extLst>
          </a:blip>
          <a:srcRect l="44082"/>
          <a:stretch/>
        </p:blipFill>
        <p:spPr>
          <a:xfrm>
            <a:off x="4705350" y="3300639"/>
            <a:ext cx="1546567" cy="1795953"/>
          </a:xfrm>
          <a:prstGeom prst="rect">
            <a:avLst/>
          </a:prstGeom>
        </p:spPr>
      </p:pic>
    </p:spTree>
    <p:extLst>
      <p:ext uri="{BB962C8B-B14F-4D97-AF65-F5344CB8AC3E}">
        <p14:creationId xmlns:p14="http://schemas.microsoft.com/office/powerpoint/2010/main" val="8286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381000" y="823160"/>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36</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04800" y="1284372"/>
            <a:ext cx="2305050" cy="1649141"/>
          </a:xfrm>
          <a:prstGeom prst="rect">
            <a:avLst/>
          </a:prstGeom>
        </p:spPr>
      </p:pic>
      <p:pic>
        <p:nvPicPr>
          <p:cNvPr id="3" name="Picture 2">
            <a:extLst>
              <a:ext uri="{FF2B5EF4-FFF2-40B4-BE49-F238E27FC236}">
                <a16:creationId xmlns:a16="http://schemas.microsoft.com/office/drawing/2014/main" id="{817F3D30-89EA-B04F-B487-0A3001AB5429}"/>
              </a:ext>
            </a:extLst>
          </p:cNvPr>
          <p:cNvPicPr>
            <a:picLocks noChangeAspect="1"/>
          </p:cNvPicPr>
          <p:nvPr/>
        </p:nvPicPr>
        <p:blipFill>
          <a:blip r:embed="rId5"/>
          <a:stretch>
            <a:fillRect/>
          </a:stretch>
        </p:blipFill>
        <p:spPr>
          <a:xfrm>
            <a:off x="3200400" y="2409969"/>
            <a:ext cx="4953000" cy="2452764"/>
          </a:xfrm>
          <a:prstGeom prst="rect">
            <a:avLst/>
          </a:prstGeom>
        </p:spPr>
      </p:pic>
      <p:pic>
        <p:nvPicPr>
          <p:cNvPr id="7" name="Picture 6">
            <a:extLst>
              <a:ext uri="{FF2B5EF4-FFF2-40B4-BE49-F238E27FC236}">
                <a16:creationId xmlns:a16="http://schemas.microsoft.com/office/drawing/2014/main" id="{0F449BEE-D2C8-C74C-AC16-A9C7BEA093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72051" y="280768"/>
            <a:ext cx="2305050" cy="1496786"/>
          </a:xfrm>
          <a:prstGeom prst="rect">
            <a:avLst/>
          </a:prstGeom>
        </p:spPr>
      </p:pic>
    </p:spTree>
    <p:extLst>
      <p:ext uri="{BB962C8B-B14F-4D97-AF65-F5344CB8AC3E}">
        <p14:creationId xmlns:p14="http://schemas.microsoft.com/office/powerpoint/2010/main" val="98593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26724" y="914402"/>
            <a:ext cx="5688872" cy="3602441"/>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37</a:t>
            </a:fld>
            <a:endParaRPr lang="en-US"/>
          </a:p>
        </p:txBody>
      </p:sp>
      <p:pic>
        <p:nvPicPr>
          <p:cNvPr id="6" name="Picture 5">
            <a:extLst>
              <a:ext uri="{FF2B5EF4-FFF2-40B4-BE49-F238E27FC236}">
                <a16:creationId xmlns:a16="http://schemas.microsoft.com/office/drawing/2014/main" id="{1B6193FB-CEEC-BD4A-B272-527599D22C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3863" y="138037"/>
            <a:ext cx="1504949" cy="977240"/>
          </a:xfrm>
          <a:prstGeom prst="rect">
            <a:avLst/>
          </a:prstGeom>
        </p:spPr>
      </p:pic>
      <p:pic>
        <p:nvPicPr>
          <p:cNvPr id="8" name="Picture 7">
            <a:extLst>
              <a:ext uri="{FF2B5EF4-FFF2-40B4-BE49-F238E27FC236}">
                <a16:creationId xmlns:a16="http://schemas.microsoft.com/office/drawing/2014/main" id="{6CEB5374-E475-4841-9FAB-A95F02E8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542" y="81749"/>
            <a:ext cx="2453609" cy="1391599"/>
          </a:xfrm>
          <a:prstGeom prst="rect">
            <a:avLst/>
          </a:prstGeom>
        </p:spPr>
      </p:pic>
      <p:sp>
        <p:nvSpPr>
          <p:cNvPr id="9" name="Rectangle 8">
            <a:extLst>
              <a:ext uri="{FF2B5EF4-FFF2-40B4-BE49-F238E27FC236}">
                <a16:creationId xmlns:a16="http://schemas.microsoft.com/office/drawing/2014/main" id="{88163E57-1B6E-0D4C-AB7F-E72025AD943C}"/>
              </a:ext>
            </a:extLst>
          </p:cNvPr>
          <p:cNvSpPr/>
          <p:nvPr/>
        </p:nvSpPr>
        <p:spPr>
          <a:xfrm>
            <a:off x="2590800" y="4248150"/>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496F63-1470-B04A-A91D-45192E0DC905}"/>
              </a:ext>
            </a:extLst>
          </p:cNvPr>
          <p:cNvSpPr/>
          <p:nvPr/>
        </p:nvSpPr>
        <p:spPr>
          <a:xfrm>
            <a:off x="4604692" y="360774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0685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stretch>
            <a:fillRect/>
          </a:stretch>
        </p:blipFill>
        <p:spPr>
          <a:xfrm>
            <a:off x="1545128" y="886566"/>
            <a:ext cx="6053746" cy="4137233"/>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38</a:t>
            </a:fld>
            <a:endParaRPr lang="en-US"/>
          </a:p>
        </p:txBody>
      </p:sp>
    </p:spTree>
    <p:extLst>
      <p:ext uri="{BB962C8B-B14F-4D97-AF65-F5344CB8AC3E}">
        <p14:creationId xmlns:p14="http://schemas.microsoft.com/office/powerpoint/2010/main" val="2494006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39</a:t>
            </a:fld>
            <a:endParaRPr lang="en-US"/>
          </a:p>
        </p:txBody>
      </p:sp>
      <p:sp>
        <p:nvSpPr>
          <p:cNvPr id="8" name="Oval 7"/>
          <p:cNvSpPr/>
          <p:nvPr/>
        </p:nvSpPr>
        <p:spPr bwMode="auto">
          <a:xfrm>
            <a:off x="3153332" y="320957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9247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381932" y="1600200"/>
            <a:ext cx="457200"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68580" tIns="45720" rIns="91440" bIns="617220" numCol="1" rtlCol="0" anchor="t" anchorCtr="0" compatLnSpc="1">
            <a:prstTxWarp prst="textNoShape">
              <a:avLst/>
            </a:prstTxWarp>
            <a:noAutofit/>
          </a:bodyPr>
          <a:lstStyle/>
          <a:p>
            <a:pPr defTabSz="914355" fontAlgn="base">
              <a:spcBef>
                <a:spcPct val="0"/>
              </a:spcBef>
              <a:spcAft>
                <a:spcPct val="0"/>
              </a:spcAft>
            </a:pPr>
            <a:r>
              <a:rPr lang="en-US" sz="3000" dirty="0" err="1">
                <a:latin typeface="Times New Roman" panose="02020603050405020304" pitchFamily="18" charset="0"/>
                <a:cs typeface="Times New Roman" panose="02020603050405020304" pitchFamily="18" charset="0"/>
              </a:rPr>
              <a:t>σ</a:t>
            </a:r>
            <a:endParaRPr lang="en-US" sz="3000" dirty="0">
              <a:latin typeface="Times New Roman" panose="02020603050405020304" pitchFamily="18" charset="0"/>
              <a:cs typeface="Times New Roman" panose="02020603050405020304" pitchFamily="18" charset="0"/>
            </a:endParaRPr>
          </a:p>
        </p:txBody>
      </p:sp>
      <p:sp>
        <p:nvSpPr>
          <p:cNvPr id="13" name="Oval 12"/>
          <p:cNvSpPr/>
          <p:nvPr/>
        </p:nvSpPr>
        <p:spPr bwMode="auto">
          <a:xfrm>
            <a:off x="37629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153332" y="1988082"/>
            <a:ext cx="295555" cy="84049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3610532" y="2054632"/>
            <a:ext cx="381000" cy="773941"/>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3314977" y="2054632"/>
            <a:ext cx="295555" cy="84366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0677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26961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p:cNvCxnSpPr>
          <p:nvPr/>
        </p:nvCxnSpPr>
        <p:spPr bwMode="auto">
          <a:xfrm flipV="1">
            <a:off x="2247901" y="3049354"/>
            <a:ext cx="24560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924732" y="3304644"/>
            <a:ext cx="2286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8" idx="1"/>
          </p:cNvCxnSpPr>
          <p:nvPr/>
        </p:nvCxnSpPr>
        <p:spPr bwMode="auto">
          <a:xfrm flipH="1" flipV="1">
            <a:off x="3209128" y="3279292"/>
            <a:ext cx="1087204" cy="89266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3991532" y="3304644"/>
            <a:ext cx="3048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2924732" y="3304644"/>
            <a:ext cx="1066800" cy="867308"/>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2541127" y="2127077"/>
            <a:ext cx="8382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[2]</a:t>
            </a:r>
          </a:p>
        </p:txBody>
      </p:sp>
      <p:sp>
        <p:nvSpPr>
          <p:cNvPr id="77" name="TextBox 76"/>
          <p:cNvSpPr txBox="1"/>
          <p:nvPr/>
        </p:nvSpPr>
        <p:spPr>
          <a:xfrm>
            <a:off x="2057400" y="3435530"/>
            <a:ext cx="8763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[1]</a:t>
            </a:r>
            <a:endParaRPr lang="en-US" sz="2800" dirty="0">
              <a:solidFill>
                <a:srgbClr val="590A0E"/>
              </a:solidFill>
            </a:endParaRPr>
          </a:p>
        </p:txBody>
      </p:sp>
      <p:sp>
        <p:nvSpPr>
          <p:cNvPr id="82" name="TextBox 81"/>
          <p:cNvSpPr txBox="1"/>
          <p:nvPr/>
        </p:nvSpPr>
        <p:spPr>
          <a:xfrm>
            <a:off x="3486150" y="1108825"/>
            <a:ext cx="300082" cy="400110"/>
          </a:xfrm>
          <a:prstGeom prst="rect">
            <a:avLst/>
          </a:prstGeom>
          <a:noFill/>
        </p:spPr>
        <p:txBody>
          <a:bodyPr wrap="none" rtlCol="0">
            <a:spAutoFit/>
          </a:bodyPr>
          <a:lstStyle/>
          <a:p>
            <a:r>
              <a:rPr lang="en-US" sz="2000" dirty="0"/>
              <a:t>y</a:t>
            </a:r>
            <a:endParaRPr lang="en-US" sz="1800" dirty="0"/>
          </a:p>
        </p:txBody>
      </p:sp>
      <p:sp>
        <p:nvSpPr>
          <p:cNvPr id="83" name="TextBox 82"/>
          <p:cNvSpPr txBox="1"/>
          <p:nvPr/>
        </p:nvSpPr>
        <p:spPr>
          <a:xfrm>
            <a:off x="4070261" y="4709275"/>
            <a:ext cx="381836" cy="400110"/>
          </a:xfrm>
          <a:prstGeom prst="rect">
            <a:avLst/>
          </a:prstGeom>
          <a:noFill/>
        </p:spPr>
        <p:txBody>
          <a:bodyPr wrap="none" rtlCol="0">
            <a:spAutoFit/>
          </a:bodyPr>
          <a:lstStyle/>
          <a:p>
            <a:r>
              <a:rPr lang="en-US" sz="2000" dirty="0"/>
              <a:t>x</a:t>
            </a:r>
            <a:r>
              <a:rPr lang="en-US" sz="2000" baseline="-25000" dirty="0"/>
              <a:t>2</a:t>
            </a:r>
            <a:endParaRPr lang="en-US" sz="1800" baseline="-25000" dirty="0"/>
          </a:p>
        </p:txBody>
      </p:sp>
      <p:sp>
        <p:nvSpPr>
          <p:cNvPr id="84" name="TextBox 83"/>
          <p:cNvSpPr txBox="1"/>
          <p:nvPr/>
        </p:nvSpPr>
        <p:spPr>
          <a:xfrm>
            <a:off x="2763719" y="4684886"/>
            <a:ext cx="457200"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31" name="TextBox 30">
            <a:extLst>
              <a:ext uri="{FF2B5EF4-FFF2-40B4-BE49-F238E27FC236}">
                <a16:creationId xmlns:a16="http://schemas.microsoft.com/office/drawing/2014/main" id="{138D2CAE-9BBB-774E-BDA5-A9D6E5669DE1}"/>
              </a:ext>
            </a:extLst>
          </p:cNvPr>
          <p:cNvSpPr txBox="1"/>
          <p:nvPr/>
        </p:nvSpPr>
        <p:spPr>
          <a:xfrm>
            <a:off x="1150974" y="1653217"/>
            <a:ext cx="1907189" cy="369332"/>
          </a:xfrm>
          <a:prstGeom prst="rect">
            <a:avLst/>
          </a:prstGeom>
          <a:noFill/>
        </p:spPr>
        <p:txBody>
          <a:bodyPr wrap="none" rtlCol="0">
            <a:spAutoFit/>
          </a:bodyPr>
          <a:lstStyle/>
          <a:p>
            <a:r>
              <a:rPr lang="en-US" sz="1800" dirty="0"/>
              <a:t>Sigmoid activation</a:t>
            </a:r>
          </a:p>
        </p:txBody>
      </p:sp>
      <p:sp>
        <p:nvSpPr>
          <p:cNvPr id="58" name="TextBox 57">
            <a:extLst>
              <a:ext uri="{FF2B5EF4-FFF2-40B4-BE49-F238E27FC236}">
                <a16:creationId xmlns:a16="http://schemas.microsoft.com/office/drawing/2014/main" id="{F73C8C0D-BCAF-534D-9121-39D071F387C6}"/>
              </a:ext>
            </a:extLst>
          </p:cNvPr>
          <p:cNvSpPr txBox="1"/>
          <p:nvPr/>
        </p:nvSpPr>
        <p:spPr>
          <a:xfrm>
            <a:off x="1062694" y="2896933"/>
            <a:ext cx="1635319" cy="369332"/>
          </a:xfrm>
          <a:prstGeom prst="rect">
            <a:avLst/>
          </a:prstGeom>
          <a:noFill/>
        </p:spPr>
        <p:txBody>
          <a:bodyPr wrap="none" rtlCol="0">
            <a:spAutoFit/>
          </a:bodyPr>
          <a:lstStyle/>
          <a:p>
            <a:r>
              <a:rPr lang="en-US" sz="1800" dirty="0" err="1"/>
              <a:t>ReLU</a:t>
            </a:r>
            <a:r>
              <a:rPr lang="en-US" sz="1800" dirty="0"/>
              <a:t> activation</a:t>
            </a:r>
          </a:p>
        </p:txBody>
      </p:sp>
      <p:sp>
        <p:nvSpPr>
          <p:cNvPr id="34" name="Oval 33">
            <a:extLst>
              <a:ext uri="{FF2B5EF4-FFF2-40B4-BE49-F238E27FC236}">
                <a16:creationId xmlns:a16="http://schemas.microsoft.com/office/drawing/2014/main" id="{1775278B-A83B-294C-ACEC-2A245DEDC671}"/>
              </a:ext>
            </a:extLst>
          </p:cNvPr>
          <p:cNvSpPr/>
          <p:nvPr/>
        </p:nvSpPr>
        <p:spPr bwMode="auto">
          <a:xfrm>
            <a:off x="4972050" y="41148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35" name="Straight Arrow Connector 34">
            <a:extLst>
              <a:ext uri="{FF2B5EF4-FFF2-40B4-BE49-F238E27FC236}">
                <a16:creationId xmlns:a16="http://schemas.microsoft.com/office/drawing/2014/main" id="{25459BEC-3C1C-6A43-9DAC-1E10D285D8D5}"/>
              </a:ext>
            </a:extLst>
          </p:cNvPr>
          <p:cNvCxnSpPr>
            <a:cxnSpLocks/>
            <a:endCxn id="9" idx="4"/>
          </p:cNvCxnSpPr>
          <p:nvPr/>
        </p:nvCxnSpPr>
        <p:spPr bwMode="auto">
          <a:xfrm flipH="1" flipV="1">
            <a:off x="3153332" y="3304644"/>
            <a:ext cx="2008326" cy="7901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EB9B621E-D6AA-C246-AD2E-455A2847B45D}"/>
              </a:ext>
            </a:extLst>
          </p:cNvPr>
          <p:cNvCxnSpPr>
            <a:cxnSpLocks/>
            <a:stCxn id="34" idx="0"/>
            <a:endCxn id="13" idx="4"/>
          </p:cNvCxnSpPr>
          <p:nvPr/>
        </p:nvCxnSpPr>
        <p:spPr bwMode="auto">
          <a:xfrm flipH="1" flipV="1">
            <a:off x="3991532" y="3304644"/>
            <a:ext cx="1209118" cy="810158"/>
          </a:xfrm>
          <a:prstGeom prst="straightConnector1">
            <a:avLst/>
          </a:prstGeom>
          <a:noFill/>
          <a:ln w="9525" cap="flat" cmpd="sng" algn="ctr">
            <a:solidFill>
              <a:schemeClr val="tx1"/>
            </a:solidFill>
            <a:prstDash val="solid"/>
            <a:round/>
            <a:headEnd type="none" w="med" len="med"/>
            <a:tailEnd type="arrow"/>
          </a:ln>
          <a:effectLst/>
        </p:spPr>
      </p:cxnSp>
      <p:sp>
        <p:nvSpPr>
          <p:cNvPr id="41" name="Oval 40">
            <a:extLst>
              <a:ext uri="{FF2B5EF4-FFF2-40B4-BE49-F238E27FC236}">
                <a16:creationId xmlns:a16="http://schemas.microsoft.com/office/drawing/2014/main" id="{9A2396A9-6B58-CE44-BD2F-C4C0B19A6DFF}"/>
              </a:ext>
            </a:extLst>
          </p:cNvPr>
          <p:cNvSpPr/>
          <p:nvPr/>
        </p:nvSpPr>
        <p:spPr bwMode="auto">
          <a:xfrm>
            <a:off x="4463627" y="27432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42" name="Straight Arrow Connector 41">
            <a:extLst>
              <a:ext uri="{FF2B5EF4-FFF2-40B4-BE49-F238E27FC236}">
                <a16:creationId xmlns:a16="http://schemas.microsoft.com/office/drawing/2014/main" id="{0EBA81D7-ED82-314C-A867-C11789370D5A}"/>
              </a:ext>
            </a:extLst>
          </p:cNvPr>
          <p:cNvCxnSpPr>
            <a:cxnSpLocks/>
            <a:stCxn id="41" idx="1"/>
            <a:endCxn id="10" idx="4"/>
          </p:cNvCxnSpPr>
          <p:nvPr/>
        </p:nvCxnSpPr>
        <p:spPr bwMode="auto">
          <a:xfrm flipH="1" flipV="1">
            <a:off x="3610532" y="2054632"/>
            <a:ext cx="920050" cy="758289"/>
          </a:xfrm>
          <a:prstGeom prst="straightConnector1">
            <a:avLst/>
          </a:prstGeom>
          <a:noFill/>
          <a:ln w="9525" cap="flat" cmpd="sng" algn="ctr">
            <a:solidFill>
              <a:schemeClr val="tx1"/>
            </a:solidFill>
            <a:prstDash val="solid"/>
            <a:round/>
            <a:headEnd type="none" w="med" len="med"/>
            <a:tailEnd type="arrow"/>
          </a:ln>
          <a:effectLst/>
        </p:spPr>
      </p:cxnSp>
      <p:sp>
        <p:nvSpPr>
          <p:cNvPr id="47" name="TextBox 46">
            <a:extLst>
              <a:ext uri="{FF2B5EF4-FFF2-40B4-BE49-F238E27FC236}">
                <a16:creationId xmlns:a16="http://schemas.microsoft.com/office/drawing/2014/main" id="{FA2F9A00-9BE6-C64B-9D81-303064705980}"/>
              </a:ext>
            </a:extLst>
          </p:cNvPr>
          <p:cNvSpPr txBox="1"/>
          <p:nvPr/>
        </p:nvSpPr>
        <p:spPr>
          <a:xfrm>
            <a:off x="4859219" y="3460825"/>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[1]</a:t>
            </a:r>
          </a:p>
        </p:txBody>
      </p:sp>
      <p:sp>
        <p:nvSpPr>
          <p:cNvPr id="48" name="TextBox 47">
            <a:extLst>
              <a:ext uri="{FF2B5EF4-FFF2-40B4-BE49-F238E27FC236}">
                <a16:creationId xmlns:a16="http://schemas.microsoft.com/office/drawing/2014/main" id="{79FDBF27-75A9-8440-824D-AD69723050F1}"/>
              </a:ext>
            </a:extLst>
          </p:cNvPr>
          <p:cNvSpPr txBox="1"/>
          <p:nvPr/>
        </p:nvSpPr>
        <p:spPr>
          <a:xfrm>
            <a:off x="4296332" y="2189007"/>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[2]</a:t>
            </a:r>
            <a:endParaRPr lang="en-US" sz="2800" dirty="0">
              <a:solidFill>
                <a:srgbClr val="590A0E"/>
              </a:solidFill>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3" y="1315192"/>
            <a:ext cx="3254534" cy="2856758"/>
          </a:xfrm>
          <a:prstGeom prst="rect">
            <a:avLst/>
          </a:prstGeom>
        </p:spPr>
      </p:pic>
    </p:spTree>
    <p:extLst>
      <p:ext uri="{BB962C8B-B14F-4D97-AF65-F5344CB8AC3E}">
        <p14:creationId xmlns:p14="http://schemas.microsoft.com/office/powerpoint/2010/main" val="201979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p>
        </p:txBody>
      </p:sp>
      <p:sp>
        <p:nvSpPr>
          <p:cNvPr id="3" name="TextBox 2">
            <a:extLst>
              <a:ext uri="{FF2B5EF4-FFF2-40B4-BE49-F238E27FC236}">
                <a16:creationId xmlns:a16="http://schemas.microsoft.com/office/drawing/2014/main" id="{3F09180B-F9F1-4446-AEEF-D69D76CE0A70}"/>
              </a:ext>
            </a:extLst>
          </p:cNvPr>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extLst>
      <p:ext uri="{BB962C8B-B14F-4D97-AF65-F5344CB8AC3E}">
        <p14:creationId xmlns:p14="http://schemas.microsoft.com/office/powerpoint/2010/main" val="3652455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40</a:t>
            </a:fld>
            <a:endParaRPr lang="en-US"/>
          </a:p>
        </p:txBody>
      </p: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1" y="1394092"/>
            <a:ext cx="3254534" cy="2856758"/>
          </a:xfrm>
          <a:prstGeom prst="rect">
            <a:avLst/>
          </a:prstGeom>
        </p:spPr>
      </p:pic>
      <p:pic>
        <p:nvPicPr>
          <p:cNvPr id="37" name="Picture 36">
            <a:extLst>
              <a:ext uri="{FF2B5EF4-FFF2-40B4-BE49-F238E27FC236}">
                <a16:creationId xmlns:a16="http://schemas.microsoft.com/office/drawing/2014/main" id="{F93153EE-A4B0-CE4A-9D52-AA7A574FEA6C}"/>
              </a:ext>
            </a:extLst>
          </p:cNvPr>
          <p:cNvPicPr>
            <a:picLocks noChangeAspect="1"/>
          </p:cNvPicPr>
          <p:nvPr/>
        </p:nvPicPr>
        <p:blipFill>
          <a:blip r:embed="rId4"/>
          <a:stretch>
            <a:fillRect/>
          </a:stretch>
        </p:blipFill>
        <p:spPr>
          <a:xfrm>
            <a:off x="4540478" y="3146693"/>
            <a:ext cx="2884869" cy="800100"/>
          </a:xfrm>
          <a:prstGeom prst="rect">
            <a:avLst/>
          </a:prstGeom>
        </p:spPr>
      </p:pic>
      <p:pic>
        <p:nvPicPr>
          <p:cNvPr id="40" name="Picture 39">
            <a:extLst>
              <a:ext uri="{FF2B5EF4-FFF2-40B4-BE49-F238E27FC236}">
                <a16:creationId xmlns:a16="http://schemas.microsoft.com/office/drawing/2014/main" id="{1A887EE2-6D0F-0B46-A802-4DA756EC2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37750" y="2007550"/>
            <a:ext cx="3333721" cy="731792"/>
          </a:xfrm>
          <a:prstGeom prst="rect">
            <a:avLst/>
          </a:prstGeom>
        </p:spPr>
      </p:pic>
    </p:spTree>
    <p:extLst>
      <p:ext uri="{BB962C8B-B14F-4D97-AF65-F5344CB8AC3E}">
        <p14:creationId xmlns:p14="http://schemas.microsoft.com/office/powerpoint/2010/main" val="35335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B167-6F9E-5941-86C0-904D8A9077B1}"/>
              </a:ext>
            </a:extLst>
          </p:cNvPr>
          <p:cNvSpPr>
            <a:spLocks noGrp="1"/>
          </p:cNvSpPr>
          <p:nvPr>
            <p:ph type="title"/>
          </p:nvPr>
        </p:nvSpPr>
        <p:spPr>
          <a:xfrm>
            <a:off x="800100" y="118250"/>
            <a:ext cx="7543800" cy="680397"/>
          </a:xfrm>
        </p:spPr>
        <p:txBody>
          <a:bodyPr>
            <a:normAutofit fontScale="90000"/>
          </a:bodyPr>
          <a:lstStyle/>
          <a:p>
            <a:r>
              <a:rPr lang="en-US" b="0" dirty="0"/>
              <a:t>Backward differentiation on a 2-layer network </a:t>
            </a:r>
          </a:p>
        </p:txBody>
      </p:sp>
      <p:pic>
        <p:nvPicPr>
          <p:cNvPr id="5" name="Picture 4">
            <a:extLst>
              <a:ext uri="{FF2B5EF4-FFF2-40B4-BE49-F238E27FC236}">
                <a16:creationId xmlns:a16="http://schemas.microsoft.com/office/drawing/2014/main" id="{0E41577B-915E-6748-9749-8A5D482DEDEB}"/>
              </a:ext>
            </a:extLst>
          </p:cNvPr>
          <p:cNvPicPr>
            <a:picLocks noChangeAspect="1"/>
          </p:cNvPicPr>
          <p:nvPr/>
        </p:nvPicPr>
        <p:blipFill>
          <a:blip r:embed="rId3"/>
          <a:stretch>
            <a:fillRect/>
          </a:stretch>
        </p:blipFill>
        <p:spPr>
          <a:xfrm>
            <a:off x="191813" y="1105200"/>
            <a:ext cx="8534400" cy="3577883"/>
          </a:xfrm>
          <a:prstGeom prst="rect">
            <a:avLst/>
          </a:prstGeom>
        </p:spPr>
      </p:pic>
      <p:pic>
        <p:nvPicPr>
          <p:cNvPr id="3" name="Picture 2">
            <a:extLst>
              <a:ext uri="{FF2B5EF4-FFF2-40B4-BE49-F238E27FC236}">
                <a16:creationId xmlns:a16="http://schemas.microsoft.com/office/drawing/2014/main" id="{CA9710BC-0067-894F-8CD1-60AA083EE2E8}"/>
              </a:ext>
            </a:extLst>
          </p:cNvPr>
          <p:cNvPicPr>
            <a:picLocks noChangeAspect="1"/>
          </p:cNvPicPr>
          <p:nvPr/>
        </p:nvPicPr>
        <p:blipFill>
          <a:blip r:embed="rId4"/>
          <a:stretch>
            <a:fillRect/>
          </a:stretch>
        </p:blipFill>
        <p:spPr>
          <a:xfrm>
            <a:off x="6096000" y="3244268"/>
            <a:ext cx="2057400" cy="570607"/>
          </a:xfrm>
          <a:prstGeom prst="rect">
            <a:avLst/>
          </a:prstGeom>
        </p:spPr>
      </p:pic>
      <p:pic>
        <p:nvPicPr>
          <p:cNvPr id="6" name="Picture 5">
            <a:extLst>
              <a:ext uri="{FF2B5EF4-FFF2-40B4-BE49-F238E27FC236}">
                <a16:creationId xmlns:a16="http://schemas.microsoft.com/office/drawing/2014/main" id="{A533EAA8-9BF6-1643-8CEF-5CBDCFC1DA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76600" y="1223652"/>
            <a:ext cx="2222500" cy="487865"/>
          </a:xfrm>
          <a:prstGeom prst="rect">
            <a:avLst/>
          </a:prstGeom>
        </p:spPr>
      </p:pic>
      <p:pic>
        <p:nvPicPr>
          <p:cNvPr id="7" name="Picture 6">
            <a:extLst>
              <a:ext uri="{FF2B5EF4-FFF2-40B4-BE49-F238E27FC236}">
                <a16:creationId xmlns:a16="http://schemas.microsoft.com/office/drawing/2014/main" id="{21353133-64B3-B442-B5EE-452F599C46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90800" y="4157538"/>
            <a:ext cx="2222500" cy="487865"/>
          </a:xfrm>
          <a:prstGeom prst="rect">
            <a:avLst/>
          </a:prstGeom>
        </p:spPr>
      </p:pic>
    </p:spTree>
    <p:extLst>
      <p:ext uri="{BB962C8B-B14F-4D97-AF65-F5344CB8AC3E}">
        <p14:creationId xmlns:p14="http://schemas.microsoft.com/office/powerpoint/2010/main" val="230170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D826FB-9028-C543-96E3-A3C50BD5FF75}"/>
                  </a:ext>
                </a:extLst>
              </p:cNvPr>
              <p:cNvSpPr>
                <a:spLocks noGrp="1"/>
              </p:cNvSpPr>
              <p:nvPr>
                <p:ph type="title"/>
              </p:nvPr>
            </p:nvSpPr>
            <p:spPr>
              <a:xfrm>
                <a:off x="457200" y="340238"/>
                <a:ext cx="8686800" cy="680397"/>
              </a:xfrm>
            </p:spPr>
            <p:txBody>
              <a:bodyPr>
                <a:normAutofit fontScale="90000"/>
              </a:bodyPr>
              <a:lstStyle/>
              <a:p>
                <a:r>
                  <a:rPr lang="en-US" dirty="0"/>
                  <a:t>Starting off the backward pass: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𝑧</m:t>
                        </m:r>
                      </m:den>
                    </m:f>
                  </m:oMath>
                </a14:m>
                <a:r>
                  <a:rPr lang="en-US" dirty="0"/>
                  <a:t>  </a:t>
                </a:r>
                <a:br>
                  <a:rPr lang="en-US" dirty="0"/>
                </a:br>
                <a:r>
                  <a:rPr lang="en-US" sz="2200" dirty="0"/>
                  <a:t>(I'll write </a:t>
                </a:r>
                <a14:m>
                  <m:oMath xmlns:m="http://schemas.openxmlformats.org/officeDocument/2006/math">
                    <m:r>
                      <a:rPr lang="en-US" sz="2200" i="1">
                        <a:latin typeface="Cambria Math" panose="02040503050406030204" pitchFamily="18" charset="0"/>
                      </a:rPr>
                      <m:t>𝑎</m:t>
                    </m:r>
                  </m:oMath>
                </a14:m>
                <a:r>
                  <a:rPr lang="en-US" sz="2200" dirty="0"/>
                  <a:t> f</a:t>
                </a:r>
                <a14:m>
                  <m:oMath xmlns:m="http://schemas.openxmlformats.org/officeDocument/2006/math">
                    <m:r>
                      <m:rPr>
                        <m:sty m:val="p"/>
                      </m:rPr>
                      <a:rPr lang="en-US" sz="2200" b="0" i="0" smtClean="0">
                        <a:latin typeface="Cambria Math" panose="02040503050406030204" pitchFamily="18" charset="0"/>
                      </a:rPr>
                      <m:t>or</m:t>
                    </m:r>
                    <m:r>
                      <a:rPr lang="en-US" sz="2200" b="0" i="0" smtClean="0">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[2]</m:t>
                        </m:r>
                      </m:sup>
                    </m:sSup>
                  </m:oMath>
                </a14:m>
                <a:r>
                  <a:rPr lang="en-US" sz="2200" dirty="0"/>
                  <a:t> and </a:t>
                </a:r>
                <a14:m>
                  <m:oMath xmlns:m="http://schemas.openxmlformats.org/officeDocument/2006/math">
                    <m:r>
                      <a:rPr lang="en-US" sz="2200" i="1">
                        <a:latin typeface="Cambria Math" panose="02040503050406030204" pitchFamily="18" charset="0"/>
                      </a:rPr>
                      <m:t>𝑧</m:t>
                    </m:r>
                  </m:oMath>
                </a14:m>
                <a:r>
                  <a:rPr lang="en-US" sz="2200" dirty="0"/>
                  <a:t> for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𝑧</m:t>
                        </m:r>
                      </m:e>
                      <m:sup>
                        <m:r>
                          <a:rPr lang="en-US" sz="2200" i="1">
                            <a:latin typeface="Cambria Math" panose="02040503050406030204" pitchFamily="18" charset="0"/>
                          </a:rPr>
                          <m:t>[2]</m:t>
                        </m:r>
                      </m:sup>
                    </m:sSup>
                  </m:oMath>
                </a14:m>
                <a:r>
                  <a:rPr lang="en-US" sz="2200" dirty="0"/>
                  <a:t> )</a:t>
                </a:r>
                <a:endParaRPr lang="en-US" dirty="0"/>
              </a:p>
            </p:txBody>
          </p:sp>
        </mc:Choice>
        <mc:Fallback xmlns="">
          <p:sp>
            <p:nvSpPr>
              <p:cNvPr id="2" name="Title 1">
                <a:extLst>
                  <a:ext uri="{FF2B5EF4-FFF2-40B4-BE49-F238E27FC236}">
                    <a16:creationId xmlns:a16="http://schemas.microsoft.com/office/drawing/2014/main" id="{BCD826FB-9028-C543-96E3-A3C50BD5FF75}"/>
                  </a:ext>
                </a:extLst>
              </p:cNvPr>
              <p:cNvSpPr>
                <a:spLocks noGrp="1" noRot="1" noChangeAspect="1" noMove="1" noResize="1" noEditPoints="1" noAdjustHandles="1" noChangeArrowheads="1" noChangeShapeType="1" noTextEdit="1"/>
              </p:cNvSpPr>
              <p:nvPr>
                <p:ph type="title"/>
              </p:nvPr>
            </p:nvSpPr>
            <p:spPr>
              <a:xfrm>
                <a:off x="457200" y="340238"/>
                <a:ext cx="8686800" cy="680397"/>
              </a:xfrm>
              <a:blipFill>
                <a:blip r:embed="rId3"/>
                <a:stretch>
                  <a:fillRect l="-1754" t="-45455"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3AE684-7DAD-E340-8AD5-1B529828965D}"/>
                  </a:ext>
                </a:extLst>
              </p:cNvPr>
              <p:cNvSpPr txBox="1"/>
              <p:nvPr/>
            </p:nvSpPr>
            <p:spPr>
              <a:xfrm>
                <a:off x="-323236" y="1191177"/>
                <a:ext cx="7047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m:rPr>
                              <m:nor/>
                            </m:rPr>
                            <a:rPr lang="en-US" sz="2400">
                              <a:latin typeface="Cambria Math" panose="02040503050406030204" pitchFamily="18" charset="0"/>
                            </a:rPr>
                            <m:t>y</m:t>
                          </m:r>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m:rPr>
                              <m:nor/>
                            </m:rPr>
                            <a:rPr lang="en-US" sz="2400" dirty="0"/>
                            <m:t>)</m:t>
                          </m:r>
                        </m:e>
                      </m:d>
                    </m:oMath>
                  </m:oMathPara>
                </a14:m>
                <a:endParaRPr lang="en-US" sz="2400" dirty="0"/>
              </a:p>
            </p:txBody>
          </p:sp>
        </mc:Choice>
        <mc:Fallback xmlns="">
          <p:sp>
            <p:nvSpPr>
              <p:cNvPr id="4" name="TextBox 3">
                <a:extLst>
                  <a:ext uri="{FF2B5EF4-FFF2-40B4-BE49-F238E27FC236}">
                    <a16:creationId xmlns:a16="http://schemas.microsoft.com/office/drawing/2014/main" id="{DF3AE684-7DAD-E340-8AD5-1B529828965D}"/>
                  </a:ext>
                </a:extLst>
              </p:cNvPr>
              <p:cNvSpPr txBox="1">
                <a:spLocks noRot="1" noChangeAspect="1" noMove="1" noResize="1" noEditPoints="1" noAdjustHandles="1" noChangeArrowheads="1" noChangeShapeType="1" noTextEdit="1"/>
              </p:cNvSpPr>
              <p:nvPr/>
            </p:nvSpPr>
            <p:spPr>
              <a:xfrm>
                <a:off x="-323236" y="1191177"/>
                <a:ext cx="7047271" cy="369332"/>
              </a:xfrm>
              <a:prstGeom prst="rect">
                <a:avLst/>
              </a:prstGeom>
              <a:blipFill>
                <a:blip r:embed="rId4"/>
                <a:stretch>
                  <a:fillRect t="-1333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632828-101C-3743-9CC9-1BE1A08E9604}"/>
                  </a:ext>
                </a:extLst>
              </p:cNvPr>
              <p:cNvSpPr txBox="1"/>
              <p:nvPr/>
            </p:nvSpPr>
            <p:spPr>
              <a:xfrm>
                <a:off x="-609600" y="1669018"/>
                <a:ext cx="74143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y</m:t>
                              </m:r>
                              <m:r>
                                <a:rPr lang="en-US" sz="2400">
                                  <a:latin typeface="Cambria Math" panose="02040503050406030204" pitchFamily="18" charset="0"/>
                                </a:rPr>
                                <m:t> </m:t>
                              </m:r>
                              <m:r>
                                <m:rPr>
                                  <m:sty m:val="p"/>
                                </m:rPr>
                                <a:rPr lang="en-US" sz="2400">
                                  <a:latin typeface="Cambria Math" panose="02040503050406030204" pitchFamily="18" charset="0"/>
                                </a:rPr>
                                <m:t>log</m:t>
                              </m:r>
                            </m:fName>
                            <m:e>
                              <m:r>
                                <a:rPr lang="en-US" sz="2400" i="1">
                                  <a:latin typeface="Cambria Math" panose="02040503050406030204" pitchFamily="18" charset="0"/>
                                </a:rPr>
                                <m:t>𝑎</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r>
                            <a:rPr lang="en-US" sz="2400" i="1">
                              <a:latin typeface="Cambria Math" panose="02040503050406030204" pitchFamily="18" charset="0"/>
                            </a:rPr>
                            <m:t>𝑎</m:t>
                          </m:r>
                          <m:r>
                            <a:rPr lang="en-US" sz="2400" i="1">
                              <a:latin typeface="Cambria Math" panose="02040503050406030204" pitchFamily="18" charset="0"/>
                            </a:rPr>
                            <m:t>)</m:t>
                          </m:r>
                        </m:e>
                      </m:d>
                    </m:oMath>
                  </m:oMathPara>
                </a14:m>
                <a:endParaRPr lang="en-US" sz="2400" dirty="0"/>
              </a:p>
            </p:txBody>
          </p:sp>
        </mc:Choice>
        <mc:Fallback xmlns="">
          <p:sp>
            <p:nvSpPr>
              <p:cNvPr id="5" name="TextBox 4">
                <a:extLst>
                  <a:ext uri="{FF2B5EF4-FFF2-40B4-BE49-F238E27FC236}">
                    <a16:creationId xmlns:a16="http://schemas.microsoft.com/office/drawing/2014/main" id="{EB632828-101C-3743-9CC9-1BE1A08E9604}"/>
                  </a:ext>
                </a:extLst>
              </p:cNvPr>
              <p:cNvSpPr txBox="1">
                <a:spLocks noRot="1" noChangeAspect="1" noMove="1" noResize="1" noEditPoints="1" noAdjustHandles="1" noChangeArrowheads="1" noChangeShapeType="1" noTextEdit="1"/>
              </p:cNvSpPr>
              <p:nvPr/>
            </p:nvSpPr>
            <p:spPr>
              <a:xfrm>
                <a:off x="-609600" y="1669018"/>
                <a:ext cx="7414321" cy="369332"/>
              </a:xfrm>
              <a:prstGeom prst="rect">
                <a:avLst/>
              </a:prstGeom>
              <a:blipFill>
                <a:blip r:embed="rId5"/>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E3C5E-37AB-4341-898A-A0FF01BF6356}"/>
                  </a:ext>
                </a:extLst>
              </p:cNvPr>
              <p:cNvSpPr txBox="1"/>
              <p:nvPr/>
            </p:nvSpPr>
            <p:spPr>
              <a:xfrm>
                <a:off x="1066800" y="2038828"/>
                <a:ext cx="7911726" cy="543034"/>
              </a:xfrm>
              <a:prstGeom prst="rect">
                <a:avLst/>
              </a:prstGeom>
              <a:noFill/>
            </p:spPr>
            <p:txBody>
              <a:bodyPr wrap="squar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rPr>
                          <m:t>𝑧</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oMath>
                </a14:m>
                <a:endParaRPr lang="en-US" sz="2400" dirty="0"/>
              </a:p>
            </p:txBody>
          </p:sp>
        </mc:Choice>
        <mc:Fallback xmlns="">
          <p:sp>
            <p:nvSpPr>
              <p:cNvPr id="6" name="TextBox 5">
                <a:extLst>
                  <a:ext uri="{FF2B5EF4-FFF2-40B4-BE49-F238E27FC236}">
                    <a16:creationId xmlns:a16="http://schemas.microsoft.com/office/drawing/2014/main" id="{516E3C5E-37AB-4341-898A-A0FF01BF6356}"/>
                  </a:ext>
                </a:extLst>
              </p:cNvPr>
              <p:cNvSpPr txBox="1">
                <a:spLocks noRot="1" noChangeAspect="1" noMove="1" noResize="1" noEditPoints="1" noAdjustHandles="1" noChangeArrowheads="1" noChangeShapeType="1" noTextEdit="1"/>
              </p:cNvSpPr>
              <p:nvPr/>
            </p:nvSpPr>
            <p:spPr>
              <a:xfrm>
                <a:off x="1066800" y="2038828"/>
                <a:ext cx="7911726" cy="543034"/>
              </a:xfrm>
              <a:prstGeom prst="rect">
                <a:avLst/>
              </a:prstGeom>
              <a:blipFill>
                <a:blip r:embed="rId6"/>
                <a:stretch>
                  <a:fillRect l="-11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59117-CF84-8848-9E18-B8D9B949B9FA}"/>
                  </a:ext>
                </a:extLst>
              </p:cNvPr>
              <p:cNvSpPr txBox="1"/>
              <p:nvPr/>
            </p:nvSpPr>
            <p:spPr>
              <a:xfrm>
                <a:off x="491613" y="2766876"/>
                <a:ext cx="6071419" cy="795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𝑎</m:t>
                          </m:r>
                        </m:den>
                      </m:f>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r>
                            <a:rPr lang="en-US" sz="2000">
                              <a:latin typeface="Cambria Math" panose="02040503050406030204" pitchFamily="18" charset="0"/>
                            </a:rPr>
                            <m:t>+(1−</m:t>
                          </m:r>
                          <m:r>
                            <m:rPr>
                              <m:sty m:val="p"/>
                            </m:rPr>
                            <a:rPr lang="en-US" sz="2000">
                              <a:latin typeface="Cambria Math" panose="02040503050406030204" pitchFamily="18" charset="0"/>
                            </a:rPr>
                            <m:t>y</m:t>
                          </m:r>
                          <m:r>
                            <a:rPr lang="en-US" sz="2000">
                              <a:latin typeface="Cambria Math" panose="02040503050406030204" pitchFamily="18" charset="0"/>
                            </a:rPr>
                            <m:t>)</m:t>
                          </m:r>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oMath>
                  </m:oMathPara>
                </a14:m>
                <a:endParaRPr lang="en-US" sz="2000" dirty="0"/>
              </a:p>
            </p:txBody>
          </p:sp>
        </mc:Choice>
        <mc:Fallback xmlns="">
          <p:sp>
            <p:nvSpPr>
              <p:cNvPr id="7" name="TextBox 6">
                <a:extLst>
                  <a:ext uri="{FF2B5EF4-FFF2-40B4-BE49-F238E27FC236}">
                    <a16:creationId xmlns:a16="http://schemas.microsoft.com/office/drawing/2014/main" id="{07359117-CF84-8848-9E18-B8D9B949B9FA}"/>
                  </a:ext>
                </a:extLst>
              </p:cNvPr>
              <p:cNvSpPr txBox="1">
                <a:spLocks noRot="1" noChangeAspect="1" noMove="1" noResize="1" noEditPoints="1" noAdjustHandles="1" noChangeArrowheads="1" noChangeShapeType="1" noTextEdit="1"/>
              </p:cNvSpPr>
              <p:nvPr/>
            </p:nvSpPr>
            <p:spPr>
              <a:xfrm>
                <a:off x="491613" y="2766876"/>
                <a:ext cx="6071419" cy="7954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2052D-C2ED-3048-AE26-6FCC0C1801E7}"/>
                  </a:ext>
                </a:extLst>
              </p:cNvPr>
              <p:cNvSpPr txBox="1"/>
              <p:nvPr/>
            </p:nvSpPr>
            <p:spPr>
              <a:xfrm>
                <a:off x="152400" y="3429923"/>
                <a:ext cx="7911726" cy="691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rPr>
                                    <m:t>𝑎</m:t>
                                  </m:r>
                                </m:den>
                              </m:f>
                            </m:e>
                          </m:d>
                          <m:r>
                            <a:rPr lang="en-US" sz="2000">
                              <a:latin typeface="Cambria Math" panose="02040503050406030204" pitchFamily="18" charset="0"/>
                            </a:rPr>
                            <m:t>+</m:t>
                          </m:r>
                          <m:d>
                            <m:dPr>
                              <m:ctrlPr>
                                <a:rPr lang="en-US" sz="2000" i="1">
                                  <a:latin typeface="Cambria Math" panose="02040503050406030204" pitchFamily="18" charset="0"/>
                                </a:rPr>
                              </m:ctrlPr>
                            </m:dPr>
                            <m:e>
                              <m:r>
                                <a:rPr lang="en-US" sz="2000">
                                  <a:latin typeface="Cambria Math" panose="02040503050406030204" pitchFamily="18" charset="0"/>
                                </a:rPr>
                                <m:t>1−</m:t>
                              </m:r>
                              <m:r>
                                <m:rPr>
                                  <m:sty m:val="p"/>
                                </m:rPr>
                                <a:rPr lang="en-US" sz="2000">
                                  <a:latin typeface="Cambria Math" panose="02040503050406030204" pitchFamily="18" charset="0"/>
                                </a:rPr>
                                <m:t>y</m:t>
                              </m:r>
                            </m:e>
                          </m:d>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d>
                            <m:dPr>
                              <m:ctrlPr>
                                <a:rPr lang="en-US" sz="2000" i="1">
                                  <a:latin typeface="Cambria Math" panose="02040503050406030204" pitchFamily="18" charset="0"/>
                                </a:rPr>
                              </m:ctrlPr>
                            </m:dPr>
                            <m:e>
                              <m:r>
                                <a:rPr lang="en-US" sz="2000">
                                  <a:latin typeface="Cambria Math" panose="02040503050406030204" pitchFamily="18" charset="0"/>
                                </a:rPr>
                                <m:t>−1</m:t>
                              </m:r>
                            </m:e>
                          </m:d>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𝑦</m:t>
                              </m:r>
                            </m:num>
                            <m:den>
                              <m:r>
                                <a:rPr lang="en-US" sz="2000" i="1">
                                  <a:latin typeface="Cambria Math" panose="02040503050406030204" pitchFamily="18" charset="0"/>
                                </a:rPr>
                                <m:t>𝑎</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𝑦</m:t>
                              </m:r>
                              <m:r>
                                <a:rPr lang="en-US" sz="2000" i="1">
                                  <a:latin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e>
                      </m:d>
                    </m:oMath>
                  </m:oMathPara>
                </a14:m>
                <a:endParaRPr lang="en-US" sz="2000" dirty="0"/>
              </a:p>
            </p:txBody>
          </p:sp>
        </mc:Choice>
        <mc:Fallback xmlns="">
          <p:sp>
            <p:nvSpPr>
              <p:cNvPr id="8" name="TextBox 7">
                <a:extLst>
                  <a:ext uri="{FF2B5EF4-FFF2-40B4-BE49-F238E27FC236}">
                    <a16:creationId xmlns:a16="http://schemas.microsoft.com/office/drawing/2014/main" id="{5E42052D-C2ED-3048-AE26-6FCC0C1801E7}"/>
                  </a:ext>
                </a:extLst>
              </p:cNvPr>
              <p:cNvSpPr txBox="1">
                <a:spLocks noRot="1" noChangeAspect="1" noMove="1" noResize="1" noEditPoints="1" noAdjustHandles="1" noChangeArrowheads="1" noChangeShapeType="1" noTextEdit="1"/>
              </p:cNvSpPr>
              <p:nvPr/>
            </p:nvSpPr>
            <p:spPr>
              <a:xfrm>
                <a:off x="152400" y="3429923"/>
                <a:ext cx="7911726" cy="6915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C975A8-BC28-4E47-8E13-108C878C2970}"/>
                  </a:ext>
                </a:extLst>
              </p:cNvPr>
              <p:cNvSpPr txBox="1"/>
              <p:nvPr/>
            </p:nvSpPr>
            <p:spPr>
              <a:xfrm>
                <a:off x="605466" y="4286603"/>
                <a:ext cx="2594933"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B2C975A8-BC28-4E47-8E13-108C878C2970}"/>
                  </a:ext>
                </a:extLst>
              </p:cNvPr>
              <p:cNvSpPr txBox="1">
                <a:spLocks noRot="1" noChangeAspect="1" noMove="1" noResize="1" noEditPoints="1" noAdjustHandles="1" noChangeArrowheads="1" noChangeShapeType="1" noTextEdit="1"/>
              </p:cNvSpPr>
              <p:nvPr/>
            </p:nvSpPr>
            <p:spPr>
              <a:xfrm>
                <a:off x="605466" y="4286603"/>
                <a:ext cx="2594933" cy="702244"/>
              </a:xfrm>
              <a:prstGeom prst="rect">
                <a:avLst/>
              </a:prstGeom>
              <a:blipFill>
                <a:blip r:embed="rId9"/>
                <a:stretch>
                  <a:fillRect t="-178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B087DC-F3A1-8446-9390-A23D25456966}"/>
                  </a:ext>
                </a:extLst>
              </p:cNvPr>
              <p:cNvSpPr txBox="1"/>
              <p:nvPr/>
            </p:nvSpPr>
            <p:spPr>
              <a:xfrm>
                <a:off x="3352800" y="4318641"/>
                <a:ext cx="5185734" cy="710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𝑦</m:t>
                              </m:r>
                            </m:num>
                            <m:den>
                              <m:r>
                                <a:rPr lang="en-US" sz="2400" i="1">
                                  <a:latin typeface="Cambria Math" panose="02040503050406030204" pitchFamily="18" charset="0"/>
                                </a:rPr>
                                <m:t>𝑎</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𝑦</m:t>
                              </m:r>
                              <m:r>
                                <a:rPr lang="en-US" sz="2400" i="1">
                                  <a:latin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rPr>
                                <m:t>𝑎</m:t>
                              </m:r>
                            </m:den>
                          </m:f>
                        </m:e>
                      </m:d>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y</m:t>
                      </m:r>
                    </m:oMath>
                  </m:oMathPara>
                </a14:m>
                <a:endParaRPr lang="en-US" sz="2400" dirty="0"/>
              </a:p>
            </p:txBody>
          </p:sp>
        </mc:Choice>
        <mc:Fallback xmlns="">
          <p:sp>
            <p:nvSpPr>
              <p:cNvPr id="10" name="TextBox 9">
                <a:extLst>
                  <a:ext uri="{FF2B5EF4-FFF2-40B4-BE49-F238E27FC236}">
                    <a16:creationId xmlns:a16="http://schemas.microsoft.com/office/drawing/2014/main" id="{91B087DC-F3A1-8446-9390-A23D25456966}"/>
                  </a:ext>
                </a:extLst>
              </p:cNvPr>
              <p:cNvSpPr txBox="1">
                <a:spLocks noRot="1" noChangeAspect="1" noMove="1" noResize="1" noEditPoints="1" noAdjustHandles="1" noChangeArrowheads="1" noChangeShapeType="1" noTextEdit="1"/>
              </p:cNvSpPr>
              <p:nvPr/>
            </p:nvSpPr>
            <p:spPr>
              <a:xfrm>
                <a:off x="3352800" y="4318641"/>
                <a:ext cx="5185734" cy="710131"/>
              </a:xfrm>
              <a:prstGeom prst="rect">
                <a:avLst/>
              </a:prstGeom>
              <a:blipFill>
                <a:blip r:embed="rId10"/>
                <a:stretch>
                  <a:fillRect b="-1403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DE13F98-D0DF-C043-88F2-37E1C03382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4137" y="18870"/>
            <a:ext cx="1669863" cy="1465769"/>
          </a:xfrm>
          <a:prstGeom prst="rect">
            <a:avLst/>
          </a:prstGeom>
        </p:spPr>
      </p:pic>
    </p:spTree>
    <p:extLst>
      <p:ext uri="{BB962C8B-B14F-4D97-AF65-F5344CB8AC3E}">
        <p14:creationId xmlns:p14="http://schemas.microsoft.com/office/powerpoint/2010/main" val="18508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EA1-CF7A-E04D-8E63-2937EF20F166}"/>
              </a:ext>
            </a:extLst>
          </p:cNvPr>
          <p:cNvSpPr>
            <a:spLocks noGrp="1"/>
          </p:cNvSpPr>
          <p:nvPr>
            <p:ph type="title"/>
          </p:nvPr>
        </p:nvSpPr>
        <p:spPr/>
        <p:txBody>
          <a:bodyPr/>
          <a:lstStyle/>
          <a:p>
            <a:r>
              <a:rPr lang="en-US" b="0" dirty="0"/>
              <a:t>Summary</a:t>
            </a:r>
          </a:p>
        </p:txBody>
      </p:sp>
      <p:sp>
        <p:nvSpPr>
          <p:cNvPr id="3" name="Content Placeholder 2">
            <a:extLst>
              <a:ext uri="{FF2B5EF4-FFF2-40B4-BE49-F238E27FC236}">
                <a16:creationId xmlns:a16="http://schemas.microsoft.com/office/drawing/2014/main" id="{8900969D-7B0E-3546-BA7D-39E7EFF3B4CC}"/>
              </a:ext>
            </a:extLst>
          </p:cNvPr>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p>
          <a:p>
            <a:pPr marL="428615" indent="-428615">
              <a:buFont typeface="Arial" panose="020B0604020202020204" pitchFamily="34" charset="0"/>
              <a:buChar char="•"/>
            </a:pPr>
            <a:r>
              <a:rPr lang="en-US" sz="2400" dirty="0"/>
              <a:t>But loss is computed only at the very end of the network! </a:t>
            </a:r>
          </a:p>
          <a:p>
            <a:r>
              <a:rPr lang="en-US" sz="2400" dirty="0"/>
              <a:t>Solution: </a:t>
            </a:r>
            <a:r>
              <a:rPr lang="en-US" sz="2400" b="1" dirty="0"/>
              <a:t>backward differentiation</a:t>
            </a:r>
          </a:p>
          <a:p>
            <a:r>
              <a:rPr lang="en-US" sz="2400" dirty="0"/>
              <a:t>Given a computation graph and the derivatives of all the functions in it we can automatically compute the derivative of the loss with respect to these early weights.</a:t>
            </a:r>
          </a:p>
          <a:p>
            <a:endParaRPr lang="en-US" sz="2400" dirty="0"/>
          </a:p>
        </p:txBody>
      </p:sp>
      <p:sp>
        <p:nvSpPr>
          <p:cNvPr id="4" name="Slide Number Placeholder 3">
            <a:extLst>
              <a:ext uri="{FF2B5EF4-FFF2-40B4-BE49-F238E27FC236}">
                <a16:creationId xmlns:a16="http://schemas.microsoft.com/office/drawing/2014/main" id="{C148F525-A843-634D-A705-01D8908C04B7}"/>
              </a:ext>
            </a:extLst>
          </p:cNvPr>
          <p:cNvSpPr>
            <a:spLocks noGrp="1"/>
          </p:cNvSpPr>
          <p:nvPr>
            <p:ph type="sldNum" sz="quarter" idx="12"/>
          </p:nvPr>
        </p:nvSpPr>
        <p:spPr/>
        <p:txBody>
          <a:bodyPr/>
          <a:lstStyle/>
          <a:p>
            <a:pPr>
              <a:defRPr/>
            </a:pPr>
            <a:fld id="{713DD8BE-556E-3440-9013-11CC5588178D}" type="slidenum">
              <a:rPr lang="en-US" smtClean="0"/>
              <a:pPr>
                <a:defRPr/>
              </a:pPr>
              <a:t>43</a:t>
            </a:fld>
            <a:endParaRPr lang="en-US"/>
          </a:p>
        </p:txBody>
      </p:sp>
    </p:spTree>
    <p:extLst>
      <p:ext uri="{BB962C8B-B14F-4D97-AF65-F5344CB8AC3E}">
        <p14:creationId xmlns:p14="http://schemas.microsoft.com/office/powerpoint/2010/main" val="1216438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3870196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extLst>
      <p:ext uri="{BB962C8B-B14F-4D97-AF65-F5344CB8AC3E}">
        <p14:creationId xmlns:p14="http://schemas.microsoft.com/office/powerpoint/2010/main" val="3387500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43450" y="1173626"/>
            <a:ext cx="4457700" cy="29718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97314" y="1637449"/>
            <a:ext cx="1975037" cy="485096"/>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6053971" y="977419"/>
            <a:ext cx="2119234" cy="461665"/>
          </a:xfrm>
          <a:prstGeom prst="rect">
            <a:avLst/>
          </a:prstGeom>
          <a:noFill/>
        </p:spPr>
        <p:txBody>
          <a:bodyPr wrap="none" rtlCol="0">
            <a:spAutoFit/>
          </a:bodyPr>
          <a:lstStyle/>
          <a:p>
            <a:r>
              <a:rPr lang="en-US" sz="2400" dirty="0"/>
              <a:t>Most Common:</a:t>
            </a:r>
          </a:p>
        </p:txBody>
      </p:sp>
    </p:spTree>
    <p:extLst>
      <p:ext uri="{BB962C8B-B14F-4D97-AF65-F5344CB8AC3E}">
        <p14:creationId xmlns:p14="http://schemas.microsoft.com/office/powerpoint/2010/main" val="669642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E413-5D6E-A44F-8A15-CD96FE8D7B7F}"/>
              </a:ext>
            </a:extLst>
          </p:cNvPr>
          <p:cNvSpPr>
            <a:spLocks noGrp="1"/>
          </p:cNvSpPr>
          <p:nvPr>
            <p:ph type="title"/>
          </p:nvPr>
        </p:nvSpPr>
        <p:spPr/>
        <p:txBody>
          <a:bodyPr/>
          <a:lstStyle/>
          <a:p>
            <a:r>
              <a:rPr lang="en-US" dirty="0"/>
              <a:t>Feedforward Neural Networks</a:t>
            </a:r>
          </a:p>
        </p:txBody>
      </p:sp>
      <p:sp>
        <p:nvSpPr>
          <p:cNvPr id="3" name="Content Placeholder 2">
            <a:extLst>
              <a:ext uri="{FF2B5EF4-FFF2-40B4-BE49-F238E27FC236}">
                <a16:creationId xmlns:a16="http://schemas.microsoft.com/office/drawing/2014/main" id="{283C3FB4-7E25-A248-85B0-1F62DBBF916B}"/>
              </a:ext>
            </a:extLst>
          </p:cNvPr>
          <p:cNvSpPr>
            <a:spLocks noGrp="1"/>
          </p:cNvSpPr>
          <p:nvPr>
            <p:ph idx="1"/>
          </p:nvPr>
        </p:nvSpPr>
        <p:spPr/>
        <p:txBody>
          <a:bodyPr/>
          <a:lstStyle/>
          <a:p>
            <a:r>
              <a:rPr lang="en-US" dirty="0"/>
              <a:t>Introducing the </a:t>
            </a:r>
            <a:r>
              <a:rPr lang="en-US" b="1" dirty="0"/>
              <a:t>hidden layer</a:t>
            </a:r>
            <a:r>
              <a:rPr lang="en-US" dirty="0"/>
              <a:t> </a:t>
            </a:r>
          </a:p>
          <a:p>
            <a:endParaRPr lang="en-US" dirty="0"/>
          </a:p>
        </p:txBody>
      </p:sp>
      <p:pic>
        <p:nvPicPr>
          <p:cNvPr id="5" name="Picture 4">
            <a:extLst>
              <a:ext uri="{FF2B5EF4-FFF2-40B4-BE49-F238E27FC236}">
                <a16:creationId xmlns:a16="http://schemas.microsoft.com/office/drawing/2014/main" id="{D3329A66-506E-CA4B-BEB4-2784FA29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extLst>
      <p:ext uri="{BB962C8B-B14F-4D97-AF65-F5344CB8AC3E}">
        <p14:creationId xmlns:p14="http://schemas.microsoft.com/office/powerpoint/2010/main" val="1235238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p>
        </p:txBody>
      </p:sp>
      <p:sp>
        <p:nvSpPr>
          <p:cNvPr id="6" name="Slide Number Placeholder 5"/>
          <p:cNvSpPr>
            <a:spLocks noGrp="1"/>
          </p:cNvSpPr>
          <p:nvPr>
            <p:ph type="sldNum" sz="quarter" idx="12"/>
          </p:nvPr>
        </p:nvSpPr>
        <p:spPr>
          <a:xfrm>
            <a:off x="7425347" y="4394363"/>
            <a:ext cx="984019" cy="134091"/>
          </a:xfrm>
        </p:spPr>
        <p:txBody>
          <a:bodyPr/>
          <a:lstStyle/>
          <a:p>
            <a:pPr>
              <a:defRPr/>
            </a:pPr>
            <a:fld id="{713DD8BE-556E-3440-9013-11CC5588178D}" type="slidenum">
              <a:rPr lang="en-US" smtClean="0"/>
              <a:pPr>
                <a:defRPr/>
              </a:pPr>
              <a:t>8</a:t>
            </a:fld>
            <a:endParaRPr lang="en-US"/>
          </a:p>
        </p:txBody>
      </p:sp>
      <p:sp>
        <p:nvSpPr>
          <p:cNvPr id="8" name="Oval 7"/>
          <p:cNvSpPr/>
          <p:nvPr/>
        </p:nvSpPr>
        <p:spPr bwMode="auto">
          <a:xfrm>
            <a:off x="3581400" y="2273674"/>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99197" y="1206874"/>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102474"/>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372147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1" y="3721474"/>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343400" y="3729795"/>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372147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286000" y="2598878"/>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3721474"/>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6" name="Straight Arrow Connector 55"/>
          <p:cNvCxnSpPr>
            <a:cxnSpLocks/>
            <a:stCxn id="34" idx="1"/>
            <a:endCxn id="13" idx="4"/>
          </p:cNvCxnSpPr>
          <p:nvPr/>
        </p:nvCxnSpPr>
        <p:spPr bwMode="auto">
          <a:xfrm flipH="1" flipV="1">
            <a:off x="4628474" y="1661306"/>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4572000" y="1661306"/>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211386"/>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886451" y="3721474"/>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3664324"/>
            <a:ext cx="457200" cy="507831"/>
          </a:xfrm>
          <a:prstGeom prst="rect">
            <a:avLst/>
          </a:prstGeom>
          <a:noFill/>
        </p:spPr>
        <p:txBody>
          <a:bodyPr wrap="square" rtlCol="0">
            <a:spAutoFit/>
          </a:bodyPr>
          <a:lstStyle/>
          <a:p>
            <a:r>
              <a:rPr lang="en-US" sz="2700" dirty="0"/>
              <a:t>x</a:t>
            </a:r>
            <a:r>
              <a:rPr lang="en-US" sz="2700" baseline="-25000" dirty="0"/>
              <a:t>1</a:t>
            </a:r>
          </a:p>
        </p:txBody>
      </p:sp>
      <p:cxnSp>
        <p:nvCxnSpPr>
          <p:cNvPr id="53" name="Straight Arrow Connector 52"/>
          <p:cNvCxnSpPr>
            <a:cxnSpLocks/>
            <a:stCxn id="23" idx="1"/>
            <a:endCxn id="13" idx="4"/>
          </p:cNvCxnSpPr>
          <p:nvPr/>
        </p:nvCxnSpPr>
        <p:spPr bwMode="auto">
          <a:xfrm flipH="1" flipV="1">
            <a:off x="4628474" y="1661306"/>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2447645" y="1661306"/>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3429000" y="1661306"/>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CE0FE5A-562C-1745-8203-B330FA8CD5F1}"/>
                  </a:ext>
                </a:extLst>
              </p:cNvPr>
              <p:cNvSpPr txBox="1"/>
              <p:nvPr/>
            </p:nvSpPr>
            <p:spPr>
              <a:xfrm>
                <a:off x="5410200" y="1186807"/>
                <a:ext cx="2698698"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5410200" y="1186807"/>
                <a:ext cx="2698698" cy="507831"/>
              </a:xfrm>
              <a:prstGeom prst="rect">
                <a:avLst/>
              </a:prstGeom>
              <a:blipFill>
                <a:blip r:embed="rId3"/>
                <a:stretch>
                  <a:fillRect r="-1408" b="-17073"/>
                </a:stretch>
              </a:blipFill>
            </p:spPr>
            <p:txBody>
              <a:bodyPr/>
              <a:lstStyle/>
              <a:p>
                <a:r>
                  <a:rPr>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7286450" y="3721474"/>
            <a:ext cx="583141" cy="507831"/>
          </a:xfrm>
          <a:prstGeom prst="rect">
            <a:avLst/>
          </a:prstGeom>
          <a:noFill/>
        </p:spPr>
        <p:txBody>
          <a:bodyPr wrap="square" rtlCol="0">
            <a:spAutoFit/>
          </a:bodyPr>
          <a:lstStyle/>
          <a:p>
            <a:r>
              <a:rPr lang="en-US" sz="2700" dirty="0"/>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3032164" y="2221257"/>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4681066" y="2235573"/>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5995516" y="2249832"/>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7102471" y="1585467"/>
            <a:ext cx="1775486" cy="461665"/>
          </a:xfrm>
          <a:prstGeom prst="rect">
            <a:avLst/>
          </a:prstGeom>
          <a:noFill/>
        </p:spPr>
        <p:txBody>
          <a:bodyPr wrap="none" rtlCol="0">
            <a:spAutoFit/>
          </a:bodyPr>
          <a:lstStyle/>
          <a:p>
            <a:r>
              <a:rPr lang="en-US" sz="2400" dirty="0">
                <a:solidFill>
                  <a:schemeClr val="tx2"/>
                </a:solidFill>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4457701" y="1097976"/>
            <a:ext cx="429926" cy="646331"/>
          </a:xfrm>
          <a:prstGeom prst="rect">
            <a:avLst/>
          </a:prstGeom>
          <a:noFill/>
        </p:spPr>
        <p:txBody>
          <a:bodyPr wrap="none" rtlCol="0">
            <a:spAutoFit/>
          </a:bodyPr>
          <a:lstStyle/>
          <a:p>
            <a:r>
              <a:rPr lang="en-US" sz="3600" dirty="0" err="1"/>
              <a:t>σ</a:t>
            </a:r>
            <a:endParaRPr lang="en-US" sz="1013" dirty="0"/>
          </a:p>
        </p:txBody>
      </p:sp>
      <p:sp>
        <p:nvSpPr>
          <p:cNvPr id="64" name="TextBox 63">
            <a:extLst>
              <a:ext uri="{FF2B5EF4-FFF2-40B4-BE49-F238E27FC236}">
                <a16:creationId xmlns:a16="http://schemas.microsoft.com/office/drawing/2014/main" id="{BD2E8BCC-9E48-D347-BC1E-41462CC698A2}"/>
              </a:ext>
            </a:extLst>
          </p:cNvPr>
          <p:cNvSpPr txBox="1"/>
          <p:nvPr/>
        </p:nvSpPr>
        <p:spPr>
          <a:xfrm>
            <a:off x="375063" y="1240082"/>
            <a:ext cx="2019989"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228304" y="3683552"/>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vector x</a:t>
            </a:r>
          </a:p>
        </p:txBody>
      </p:sp>
      <p:sp>
        <p:nvSpPr>
          <p:cNvPr id="5" name="TextBox 4">
            <a:extLst>
              <a:ext uri="{FF2B5EF4-FFF2-40B4-BE49-F238E27FC236}">
                <a16:creationId xmlns:a16="http://schemas.microsoft.com/office/drawing/2014/main" id="{BC8637CD-167A-B14E-9ED3-5FF1C283B8B1}"/>
              </a:ext>
            </a:extLst>
          </p:cNvPr>
          <p:cNvSpPr txBox="1"/>
          <p:nvPr/>
        </p:nvSpPr>
        <p:spPr>
          <a:xfrm>
            <a:off x="1270330" y="2752692"/>
            <a:ext cx="917559" cy="369332"/>
          </a:xfrm>
          <a:prstGeom prst="rect">
            <a:avLst/>
          </a:prstGeom>
          <a:noFill/>
        </p:spPr>
        <p:txBody>
          <a:bodyPr wrap="none" rtlCol="0">
            <a:spAutoFit/>
          </a:bodyPr>
          <a:lstStyle/>
          <a:p>
            <a:r>
              <a:rPr lang="en-US" sz="1800" dirty="0">
                <a:solidFill>
                  <a:srgbClr val="627152"/>
                </a:solidFill>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6378700" y="2486716"/>
            <a:ext cx="865622" cy="369332"/>
          </a:xfrm>
          <a:prstGeom prst="rect">
            <a:avLst/>
          </a:prstGeom>
          <a:noFill/>
        </p:spPr>
        <p:txBody>
          <a:bodyPr wrap="none" rtlCol="0">
            <a:spAutoFit/>
          </a:bodyPr>
          <a:lstStyle/>
          <a:p>
            <a:r>
              <a:rPr lang="en-US" sz="1800" dirty="0">
                <a:solidFill>
                  <a:srgbClr val="627152"/>
                </a:solidFill>
              </a:rPr>
              <a:t>(scalar)</a:t>
            </a:r>
          </a:p>
        </p:txBody>
      </p:sp>
    </p:spTree>
    <p:extLst>
      <p:ext uri="{BB962C8B-B14F-4D97-AF65-F5344CB8AC3E}">
        <p14:creationId xmlns:p14="http://schemas.microsoft.com/office/powerpoint/2010/main" val="381471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4" name="Rectangle 63">
            <a:extLst>
              <a:ext uri="{FF2B5EF4-FFF2-40B4-BE49-F238E27FC236}">
                <a16:creationId xmlns:a16="http://schemas.microsoft.com/office/drawing/2014/main" id="{082D8F22-BF7C-1B4E-9A2E-5F4EA2BCF327}"/>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1777B-5A7F-3243-B4A3-B85E235379FD}"/>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1809887-372D-A64D-9F2C-D6BA56E98C55}"/>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1128961828"/>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46091</TotalTime>
  <Words>4207</Words>
  <Application>Microsoft Macintosh PowerPoint</Application>
  <PresentationFormat>On-screen Show (16:9)</PresentationFormat>
  <Paragraphs>451</Paragraphs>
  <Slides>44</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Calibri Light</vt:lpstr>
      <vt:lpstr>Cambria Math</vt:lpstr>
      <vt:lpstr>Franklin Gothic Book</vt:lpstr>
      <vt:lpstr>NimbusRomNo9L</vt:lpstr>
      <vt:lpstr>Tahoma</vt:lpstr>
      <vt:lpstr>Times New Roman</vt:lpstr>
      <vt:lpstr>1_Retrospect</vt:lpstr>
      <vt:lpstr>Simple Neural Networks and Neural Language Models</vt:lpstr>
      <vt:lpstr>Neural Network Unit</vt:lpstr>
      <vt:lpstr>Neural unit</vt:lpstr>
      <vt:lpstr>Non-Linear Activation Functions</vt:lpstr>
      <vt:lpstr>Final function the unit is computing</vt:lpstr>
      <vt:lpstr>Non-Linear Activation Functions besides sigmoid</vt:lpstr>
      <vt:lpstr>Feedforward Neural Networks</vt:lpstr>
      <vt:lpstr>Binary Logistic Regression as a 1-layer Network</vt:lpstr>
      <vt:lpstr>Two-Layer Network with scalar output</vt:lpstr>
      <vt:lpstr>Two-Layer Network with scalar output</vt:lpstr>
      <vt:lpstr>Two-Layer Network with scalar output</vt:lpstr>
      <vt:lpstr>Two-Layer Network with softmax output</vt:lpstr>
      <vt:lpstr>Simple Neural Networks and Neural Language Models</vt:lpstr>
      <vt:lpstr>Use cases for feedforward networks</vt:lpstr>
      <vt:lpstr>Neural Net Classification with classical features</vt:lpstr>
      <vt:lpstr>Neural Net Classification with embeddings as input features</vt:lpstr>
      <vt:lpstr>Issue: texts come in different sizes</vt:lpstr>
      <vt:lpstr>Simple feedforward Neural Language Models</vt:lpstr>
      <vt:lpstr>Neural Language Model </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Simple Neural Networks and Neural Language Models</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Backward differentiation on a two layer network</vt:lpstr>
      <vt:lpstr>Backward differentiation on a two layer network</vt:lpstr>
      <vt:lpstr>Backward differentiation on a 2-layer network </vt:lpstr>
      <vt:lpstr>Starting off the backward pass: ∂L/∂z   (I'll write a for a^([2]) and z for z^([2]) )</vt:lpstr>
      <vt:lpstr>Summary</vt:lpstr>
      <vt:lpstr>Simple Neural Networks and Neural Language Models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subject>Speech and Language Processing</dc:subject>
  <dc:creator>Dan Jurafsky</dc:creator>
  <cp:keywords/>
  <dc:description/>
  <cp:lastModifiedBy>Davide Posillipo</cp:lastModifiedBy>
  <cp:revision>1992</cp:revision>
  <cp:lastPrinted>2021-04-28T21:12:31Z</cp:lastPrinted>
  <dcterms:created xsi:type="dcterms:W3CDTF">2009-06-12T17:14:38Z</dcterms:created>
  <dcterms:modified xsi:type="dcterms:W3CDTF">2025-04-11T05:57:55Z</dcterms:modified>
  <cp:category/>
</cp:coreProperties>
</file>